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6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Lst>
  <p:sldSz cx="18288000" cy="10287000"/>
  <p:notesSz cx="6858000" cy="9144000"/>
  <p:embeddedFontLst>
    <p:embeddedFont>
      <p:font typeface="Arcade Gamer" pitchFamily="2" charset="77"/>
      <p:regular r:id="rId63"/>
    </p:embeddedFont>
    <p:embeddedFont>
      <p:font typeface="Canva Sans Bold" panose="020B0803030501040103" pitchFamily="34" charset="0"/>
      <p:regular r:id="rId64"/>
      <p:bold r:id="rId65"/>
    </p:embeddedFont>
    <p:embeddedFont>
      <p:font typeface="Disket Mono" panose="020B0509050000020004" pitchFamily="49" charset="0"/>
      <p:regular r:id="rId66"/>
    </p:embeddedFont>
    <p:embeddedFont>
      <p:font typeface="Garet" pitchFamily="2" charset="77"/>
      <p:regular r:id="rId6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125" autoAdjust="0"/>
    <p:restoredTop sz="94626" autoAdjust="0"/>
  </p:normalViewPr>
  <p:slideViewPr>
    <p:cSldViewPr>
      <p:cViewPr varScale="1">
        <p:scale>
          <a:sx n="80" d="100"/>
          <a:sy n="80" d="100"/>
        </p:scale>
        <p:origin x="1168" y="21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fntdata"/><Relationship Id="rId68"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font" Target="fonts/font4.fntdata"/><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font" Target="fonts/font2.fntdata"/><Relationship Id="rId69"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13.09.2024</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After displaying the Nintendo logo, the built-in boot ROM jumps to the address $0100, which should then jump to the actual main program in the cartridge. Most commercial games fill this 4-byte area with a nop instruction followed by a jp $0150.</a:t>
            </a:r>
          </a:p>
          <a:p>
            <a:endParaRPr lang="en-US"/>
          </a:p>
          <a:p>
            <a:r>
              <a:rPr lang="en-US"/>
              <a:t>This area contains a bitmap image that is displayed when the Game Boy is powered on. It must match the following (hexadecimal) dump, otherwise the boot ROM won’t allow the game to run:</a:t>
            </a:r>
          </a:p>
          <a:p>
            <a:endParaRPr lang="en-US"/>
          </a:p>
          <a:p>
            <a:r>
              <a:rPr lang="en-US"/>
              <a:t>These bytes contain the title of the game in upper case ASCII. If the title is less than 16 characters long, the remaining bytes should be padded with $00s.</a:t>
            </a:r>
          </a:p>
          <a:p>
            <a:r>
              <a:rPr lang="en-US"/>
              <a:t>Parts of this area actually have a different meaning on later cartridges, reducing the actual title size to 15 ($0134–$0142) or 11 ($0134–$013E) characters; see below.</a:t>
            </a:r>
          </a:p>
          <a:p>
            <a:endParaRPr lang="en-US"/>
          </a:p>
          <a:p>
            <a:r>
              <a:rPr lang="en-US"/>
              <a:t>In older cartridges these bytes were part of the Title (see above). In newer cartridges they contain a 4-character manufacturer code (in uppercase ASCII). The purpose of the manufacturer code is unknown.</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In older cartridges this byte was part of the Title (see above). The CGB and later models interpret this byte to decide whether to enable Color mode (“CGB Mode”) or to fall back to monochrome compatibility mode (“Non-CGB Mode”).</a:t>
            </a:r>
          </a:p>
          <a:p>
            <a:endParaRPr lang="en-US"/>
          </a:p>
          <a:p>
            <a:r>
              <a:rPr lang="en-US"/>
              <a:t>This area contains a two-character ASCII “licensee code” indicating the game’s publisher. It is only meaningful if the Old licensee is exactly $33 (which is the case for essentially all games made after the SGB was released); otherwise, the old code must be considered.</a:t>
            </a:r>
          </a:p>
          <a:p>
            <a:endParaRPr lang="en-US"/>
          </a:p>
          <a:p>
            <a:r>
              <a:rPr lang="en-US"/>
              <a:t>The Super Game Boy is a peripheral that allows Game Boy cartridges to be played on a Super Nintendo Entertainment System console.</a:t>
            </a:r>
          </a:p>
          <a:p>
            <a:endParaRPr lang="en-US"/>
          </a:p>
          <a:p>
            <a:r>
              <a:rPr lang="en-US"/>
              <a:t>This byte indicates what kind of hardware is present on the cartridge — most notably its mapper.</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byte indicates how much ROM is present on the cartridge. In most cases, the ROM size is given by 32 KiB × (1 &lt;&lt; &lt;value&gt;):</a:t>
            </a:r>
          </a:p>
          <a:p>
            <a:endParaRPr lang="en-US"/>
          </a:p>
          <a:p>
            <a:r>
              <a:rPr lang="en-US"/>
              <a:t>This byte indicates how much RAM is present on the cartridge, if any.</a:t>
            </a:r>
          </a:p>
          <a:p>
            <a:r>
              <a:rPr lang="en-US"/>
              <a:t>If the cartridge type does not include “RAM” in its name, this should be set to 0. This includes MBC2, since its 512 × 4 bits of memory are built directly into the mapper.</a:t>
            </a:r>
          </a:p>
          <a:p>
            <a:endParaRPr lang="en-US"/>
          </a:p>
          <a:p>
            <a:r>
              <a:rPr lang="en-US"/>
              <a:t>This byte specifies whether this version of the game is intended to be sold in Japan or elsewhere.</a:t>
            </a:r>
          </a:p>
          <a:p>
            <a:endParaRPr lang="en-US"/>
          </a:p>
          <a:p>
            <a:r>
              <a:rPr lang="en-US"/>
              <a:t>This byte is used in older (pre-SGB) cartridges to specify the game’s publisher. However, the value $33 indicates that the New licensee codes must be considered instead. (The SGB will ignore any command packets unless this value is $33.)</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This byte specifies the version number of the game. It is usually $00.</a:t>
            </a:r>
          </a:p>
          <a:p>
            <a:endParaRPr lang="en-US"/>
          </a:p>
          <a:p>
            <a:r>
              <a:rPr lang="en-US"/>
              <a:t>This byte contains an 8-bit checksum computed from the cartridge header bytes $0134–014C. The boot ROM computes the checksum as follows:</a:t>
            </a:r>
          </a:p>
          <a:p>
            <a:r>
              <a:rPr lang="en-US"/>
              <a:t>uint8_t checksum = 0;</a:t>
            </a:r>
          </a:p>
          <a:p>
            <a:r>
              <a:rPr lang="en-US"/>
              <a:t>for (uint16_t address = 0x0134; address &lt;= 0x014C; address++) {</a:t>
            </a:r>
          </a:p>
          <a:p>
            <a:r>
              <a:rPr lang="en-US"/>
              <a:t>    checksum = checksum - rom[address] - 1;</a:t>
            </a:r>
          </a:p>
          <a:p>
            <a:r>
              <a:rPr lang="en-US"/>
              <a:t>}</a:t>
            </a:r>
          </a:p>
          <a:p>
            <a:r>
              <a:rPr lang="en-US"/>
              <a:t>The boot ROM verifies this checksum. If the byte at $014D does not match the lower 8 bits of checksum, the boot ROM will lock up and the program in the cartridge won’t run.</a:t>
            </a:r>
          </a:p>
          <a:p>
            <a:endParaRPr lang="en-US"/>
          </a:p>
          <a:p>
            <a:r>
              <a:rPr lang="en-US"/>
              <a:t>These bytes contain a 16-bit (big-endian) checksum simply computed as the sum of all the bytes of the cartridge ROM (except these two checksum bytes).</a:t>
            </a:r>
          </a:p>
          <a:p>
            <a:endParaRPr lang="en-US"/>
          </a:p>
          <a:p>
            <a:r>
              <a:rPr lang="en-US"/>
              <a:t>This checksum is not verified, except by Pokémon Stadium’s “GB Tower” emulator (presumably to detect Transfer Pak errors).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9/13/24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9/13/24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9/13/24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9/13/24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9/13/24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9/13/24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gif"/><Relationship Id="rId13" Type="http://schemas.openxmlformats.org/officeDocument/2006/relationships/image" Target="../media/image12.png"/><Relationship Id="rId18" Type="http://schemas.openxmlformats.org/officeDocument/2006/relationships/image" Target="../media/image17.svg"/><Relationship Id="rId26" Type="http://schemas.openxmlformats.org/officeDocument/2006/relationships/image" Target="../media/image25.gif"/><Relationship Id="rId3" Type="http://schemas.openxmlformats.org/officeDocument/2006/relationships/image" Target="../media/image2.svg"/><Relationship Id="rId21" Type="http://schemas.openxmlformats.org/officeDocument/2006/relationships/image" Target="../media/image20.png"/><Relationship Id="rId7" Type="http://schemas.openxmlformats.org/officeDocument/2006/relationships/image" Target="../media/image6.svg"/><Relationship Id="rId12" Type="http://schemas.openxmlformats.org/officeDocument/2006/relationships/image" Target="../media/image11.svg"/><Relationship Id="rId17" Type="http://schemas.openxmlformats.org/officeDocument/2006/relationships/image" Target="../media/image16.png"/><Relationship Id="rId25" Type="http://schemas.openxmlformats.org/officeDocument/2006/relationships/image" Target="../media/image24.gif"/><Relationship Id="rId2" Type="http://schemas.openxmlformats.org/officeDocument/2006/relationships/image" Target="../media/image1.png"/><Relationship Id="rId16" Type="http://schemas.openxmlformats.org/officeDocument/2006/relationships/image" Target="../media/image15.svg"/><Relationship Id="rId20" Type="http://schemas.openxmlformats.org/officeDocument/2006/relationships/image" Target="../media/image19.svg"/><Relationship Id="rId1" Type="http://schemas.openxmlformats.org/officeDocument/2006/relationships/slideLayout" Target="../slideLayouts/slideLayout7.xml"/><Relationship Id="rId6" Type="http://schemas.openxmlformats.org/officeDocument/2006/relationships/image" Target="../media/image5.png"/><Relationship Id="rId11" Type="http://schemas.openxmlformats.org/officeDocument/2006/relationships/image" Target="../media/image10.png"/><Relationship Id="rId24" Type="http://schemas.openxmlformats.org/officeDocument/2006/relationships/image" Target="../media/image23.svg"/><Relationship Id="rId5" Type="http://schemas.openxmlformats.org/officeDocument/2006/relationships/image" Target="../media/image4.svg"/><Relationship Id="rId15" Type="http://schemas.openxmlformats.org/officeDocument/2006/relationships/image" Target="../media/image14.png"/><Relationship Id="rId23" Type="http://schemas.openxmlformats.org/officeDocument/2006/relationships/image" Target="../media/image22.png"/><Relationship Id="rId10" Type="http://schemas.openxmlformats.org/officeDocument/2006/relationships/image" Target="../media/image9.svg"/><Relationship Id="rId19" Type="http://schemas.openxmlformats.org/officeDocument/2006/relationships/image" Target="../media/image18.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svg"/><Relationship Id="rId22" Type="http://schemas.openxmlformats.org/officeDocument/2006/relationships/image" Target="../media/image21.svg"/></Relationships>
</file>

<file path=ppt/slides/_rels/slide10.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53.svg"/><Relationship Id="rId12" Type="http://schemas.openxmlformats.org/officeDocument/2006/relationships/image" Target="../media/image37.svg"/><Relationship Id="rId17" Type="http://schemas.openxmlformats.org/officeDocument/2006/relationships/image" Target="../media/image78.gif"/><Relationship Id="rId2" Type="http://schemas.openxmlformats.org/officeDocument/2006/relationships/image" Target="../media/image26.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36.png"/><Relationship Id="rId5" Type="http://schemas.openxmlformats.org/officeDocument/2006/relationships/image" Target="../media/image4.svg"/><Relationship Id="rId15" Type="http://schemas.openxmlformats.org/officeDocument/2006/relationships/image" Target="../media/image40.pn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9.svg"/></Relationships>
</file>

<file path=ppt/slides/_rels/slide11.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53.svg"/><Relationship Id="rId12" Type="http://schemas.openxmlformats.org/officeDocument/2006/relationships/image" Target="../media/image37.svg"/><Relationship Id="rId17" Type="http://schemas.openxmlformats.org/officeDocument/2006/relationships/image" Target="../media/image79.gif"/><Relationship Id="rId2" Type="http://schemas.openxmlformats.org/officeDocument/2006/relationships/image" Target="../media/image26.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36.png"/><Relationship Id="rId5" Type="http://schemas.openxmlformats.org/officeDocument/2006/relationships/image" Target="../media/image4.svg"/><Relationship Id="rId15" Type="http://schemas.openxmlformats.org/officeDocument/2006/relationships/image" Target="../media/image40.pn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9.svg"/></Relationships>
</file>

<file path=ppt/slides/_rels/slide12.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27.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80.png"/></Relationships>
</file>

<file path=ppt/slides/_rels/slide14.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53.svg"/><Relationship Id="rId12" Type="http://schemas.openxmlformats.org/officeDocument/2006/relationships/image" Target="../media/image37.svg"/><Relationship Id="rId17" Type="http://schemas.openxmlformats.org/officeDocument/2006/relationships/image" Target="../media/image81.png"/><Relationship Id="rId2" Type="http://schemas.openxmlformats.org/officeDocument/2006/relationships/image" Target="../media/image26.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36.png"/><Relationship Id="rId5" Type="http://schemas.openxmlformats.org/officeDocument/2006/relationships/image" Target="../media/image4.svg"/><Relationship Id="rId15" Type="http://schemas.openxmlformats.org/officeDocument/2006/relationships/image" Target="../media/image40.pn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9.svg"/></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Gekkio/GhidraBoy" TargetMode="External"/><Relationship Id="rId2" Type="http://schemas.openxmlformats.org/officeDocument/2006/relationships/hyperlink" Target="https://github.com/Gekkio/gb-research/tree/main/sm83-cpu-core" TargetMode="External"/><Relationship Id="rId1" Type="http://schemas.openxmlformats.org/officeDocument/2006/relationships/slideLayout" Target="../slideLayouts/slideLayout7.xml"/><Relationship Id="rId6" Type="http://schemas.openxmlformats.org/officeDocument/2006/relationships/image" Target="../media/image82.png"/><Relationship Id="rId5" Type="http://schemas.openxmlformats.org/officeDocument/2006/relationships/hyperlink" Target="https://github.com/Gekkio/gb-ctr" TargetMode="External"/><Relationship Id="rId4" Type="http://schemas.openxmlformats.org/officeDocument/2006/relationships/hyperlink" Target="https://gbdev.io/pandocs/"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2.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1.gif"/><Relationship Id="rId11" Type="http://schemas.openxmlformats.org/officeDocument/2006/relationships/image" Target="../media/image38.png"/><Relationship Id="rId5" Type="http://schemas.openxmlformats.org/officeDocument/2006/relationships/image" Target="../media/image4.svg"/><Relationship Id="rId10" Type="http://schemas.openxmlformats.org/officeDocument/2006/relationships/image" Target="../media/image37.svg"/><Relationship Id="rId4" Type="http://schemas.openxmlformats.org/officeDocument/2006/relationships/image" Target="../media/image3.png"/><Relationship Id="rId9" Type="http://schemas.openxmlformats.org/officeDocument/2006/relationships/image" Target="../media/image36.png"/><Relationship Id="rId14" Type="http://schemas.openxmlformats.org/officeDocument/2006/relationships/image" Target="../media/image41.svg"/></Relationships>
</file>

<file path=ppt/slides/_rels/slide1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33.svg"/><Relationship Id="rId12" Type="http://schemas.openxmlformats.org/officeDocument/2006/relationships/image" Target="../media/image4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31.gif"/><Relationship Id="rId10" Type="http://schemas.openxmlformats.org/officeDocument/2006/relationships/image" Target="../media/image38.png"/><Relationship Id="rId4" Type="http://schemas.openxmlformats.org/officeDocument/2006/relationships/image" Target="../media/image4.svg"/><Relationship Id="rId9" Type="http://schemas.openxmlformats.org/officeDocument/2006/relationships/image" Target="../media/image37.svg"/></Relationships>
</file>

<file path=ppt/slides/_rels/slide18.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33.svg"/><Relationship Id="rId12" Type="http://schemas.openxmlformats.org/officeDocument/2006/relationships/image" Target="../media/image40.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31.gif"/><Relationship Id="rId10" Type="http://schemas.openxmlformats.org/officeDocument/2006/relationships/image" Target="../media/image38.png"/><Relationship Id="rId4" Type="http://schemas.openxmlformats.org/officeDocument/2006/relationships/image" Target="../media/image4.svg"/><Relationship Id="rId9" Type="http://schemas.openxmlformats.org/officeDocument/2006/relationships/image" Target="../media/image37.svg"/><Relationship Id="rId14" Type="http://schemas.openxmlformats.org/officeDocument/2006/relationships/image" Target="../media/image83.png"/></Relationships>
</file>

<file path=ppt/slides/_rels/slide19.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33.svg"/><Relationship Id="rId12"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31.gif"/><Relationship Id="rId10" Type="http://schemas.openxmlformats.org/officeDocument/2006/relationships/image" Target="../media/image38.png"/><Relationship Id="rId4" Type="http://schemas.openxmlformats.org/officeDocument/2006/relationships/image" Target="../media/image4.svg"/><Relationship Id="rId9" Type="http://schemas.openxmlformats.org/officeDocument/2006/relationships/image" Target="../media/image37.svg"/></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25.gif"/><Relationship Id="rId3" Type="http://schemas.openxmlformats.org/officeDocument/2006/relationships/image" Target="../media/image27.svg"/><Relationship Id="rId7" Type="http://schemas.openxmlformats.org/officeDocument/2006/relationships/image" Target="../media/image31.gif"/><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20" Type="http://schemas.openxmlformats.org/officeDocument/2006/relationships/image" Target="../media/image43.gif"/><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2.gif"/><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20.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image" Target="../media/image41.svg"/><Relationship Id="rId3" Type="http://schemas.openxmlformats.org/officeDocument/2006/relationships/image" Target="../media/image3.png"/><Relationship Id="rId7" Type="http://schemas.openxmlformats.org/officeDocument/2006/relationships/image" Target="../media/image33.svg"/><Relationship Id="rId12"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9.svg"/><Relationship Id="rId5" Type="http://schemas.openxmlformats.org/officeDocument/2006/relationships/image" Target="../media/image31.gif"/><Relationship Id="rId10" Type="http://schemas.openxmlformats.org/officeDocument/2006/relationships/image" Target="../media/image38.png"/><Relationship Id="rId4" Type="http://schemas.openxmlformats.org/officeDocument/2006/relationships/image" Target="../media/image4.svg"/><Relationship Id="rId9" Type="http://schemas.openxmlformats.org/officeDocument/2006/relationships/image" Target="../media/image37.svg"/><Relationship Id="rId14" Type="http://schemas.openxmlformats.org/officeDocument/2006/relationships/image" Target="../media/image84.png"/></Relationships>
</file>

<file path=ppt/slides/_rels/slide2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85.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33.svg"/><Relationship Id="rId13"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32.png"/><Relationship Id="rId12" Type="http://schemas.openxmlformats.org/officeDocument/2006/relationships/image" Target="../media/image37.svg"/><Relationship Id="rId2" Type="http://schemas.openxmlformats.org/officeDocument/2006/relationships/image" Target="../media/image26.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31.gif"/><Relationship Id="rId11" Type="http://schemas.openxmlformats.org/officeDocument/2006/relationships/image" Target="../media/image36.png"/><Relationship Id="rId5" Type="http://schemas.openxmlformats.org/officeDocument/2006/relationships/image" Target="../media/image53.svg"/><Relationship Id="rId15" Type="http://schemas.openxmlformats.org/officeDocument/2006/relationships/image" Target="../media/image40.png"/><Relationship Id="rId10" Type="http://schemas.openxmlformats.org/officeDocument/2006/relationships/image" Target="../media/image35.svg"/><Relationship Id="rId4" Type="http://schemas.openxmlformats.org/officeDocument/2006/relationships/image" Target="../media/image52.png"/><Relationship Id="rId9" Type="http://schemas.openxmlformats.org/officeDocument/2006/relationships/image" Target="../media/image34.png"/><Relationship Id="rId14"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image" Target="../media/image31.gif"/><Relationship Id="rId13" Type="http://schemas.openxmlformats.org/officeDocument/2006/relationships/image" Target="../media/image38.png"/><Relationship Id="rId3" Type="http://schemas.openxmlformats.org/officeDocument/2006/relationships/image" Target="../media/image27.svg"/><Relationship Id="rId7" Type="http://schemas.openxmlformats.org/officeDocument/2006/relationships/image" Target="../media/image53.svg"/><Relationship Id="rId12" Type="http://schemas.openxmlformats.org/officeDocument/2006/relationships/image" Target="../media/image37.svg"/><Relationship Id="rId17" Type="http://schemas.openxmlformats.org/officeDocument/2006/relationships/image" Target="../media/image87.png"/><Relationship Id="rId2" Type="http://schemas.openxmlformats.org/officeDocument/2006/relationships/image" Target="../media/image26.png"/><Relationship Id="rId16"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image" Target="../media/image52.png"/><Relationship Id="rId11" Type="http://schemas.openxmlformats.org/officeDocument/2006/relationships/image" Target="../media/image36.png"/><Relationship Id="rId5" Type="http://schemas.openxmlformats.org/officeDocument/2006/relationships/image" Target="../media/image4.svg"/><Relationship Id="rId15" Type="http://schemas.openxmlformats.org/officeDocument/2006/relationships/image" Target="../media/image40.png"/><Relationship Id="rId10" Type="http://schemas.openxmlformats.org/officeDocument/2006/relationships/image" Target="../media/image33.svg"/><Relationship Id="rId4" Type="http://schemas.openxmlformats.org/officeDocument/2006/relationships/image" Target="../media/image3.png"/><Relationship Id="rId9" Type="http://schemas.openxmlformats.org/officeDocument/2006/relationships/image" Target="../media/image32.png"/><Relationship Id="rId14" Type="http://schemas.openxmlformats.org/officeDocument/2006/relationships/image" Target="../media/image39.svg"/></Relationships>
</file>

<file path=ppt/slides/_rels/slide24.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25.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89.png"/><Relationship Id="rId12"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88.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53.svg"/><Relationship Id="rId4" Type="http://schemas.openxmlformats.org/officeDocument/2006/relationships/image" Target="../media/image28.png"/><Relationship Id="rId9" Type="http://schemas.openxmlformats.org/officeDocument/2006/relationships/image" Target="../media/image52.png"/><Relationship Id="rId14" Type="http://schemas.openxmlformats.org/officeDocument/2006/relationships/image" Target="../media/image33.svg"/></Relationships>
</file>

<file path=ppt/slides/_rels/slide2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27.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25.gif"/><Relationship Id="rId3" Type="http://schemas.openxmlformats.org/officeDocument/2006/relationships/image" Target="../media/image27.svg"/><Relationship Id="rId7" Type="http://schemas.openxmlformats.org/officeDocument/2006/relationships/image" Target="../media/image31.gif"/><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28.xml.rels><?xml version="1.0" encoding="UTF-8" standalone="yes"?>
<Relationships xmlns="http://schemas.openxmlformats.org/package/2006/relationships"><Relationship Id="rId8" Type="http://schemas.openxmlformats.org/officeDocument/2006/relationships/image" Target="../media/image93.png"/><Relationship Id="rId13" Type="http://schemas.openxmlformats.org/officeDocument/2006/relationships/image" Target="../media/image32.png"/><Relationship Id="rId3" Type="http://schemas.openxmlformats.org/officeDocument/2006/relationships/image" Target="../media/image27.svg"/><Relationship Id="rId7" Type="http://schemas.openxmlformats.org/officeDocument/2006/relationships/image" Target="../media/image92.png"/><Relationship Id="rId12" Type="http://schemas.openxmlformats.org/officeDocument/2006/relationships/image" Target="../media/image35.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91.png"/><Relationship Id="rId11" Type="http://schemas.openxmlformats.org/officeDocument/2006/relationships/image" Target="../media/image34.png"/><Relationship Id="rId5" Type="http://schemas.openxmlformats.org/officeDocument/2006/relationships/image" Target="../media/image29.svg"/><Relationship Id="rId10" Type="http://schemas.openxmlformats.org/officeDocument/2006/relationships/image" Target="../media/image53.svg"/><Relationship Id="rId4" Type="http://schemas.openxmlformats.org/officeDocument/2006/relationships/image" Target="../media/image28.png"/><Relationship Id="rId9" Type="http://schemas.openxmlformats.org/officeDocument/2006/relationships/image" Target="../media/image52.png"/><Relationship Id="rId14" Type="http://schemas.openxmlformats.org/officeDocument/2006/relationships/image" Target="../media/image33.svg"/></Relationships>
</file>

<file path=ppt/slides/_rels/slide2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95.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94.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3.xml.rels><?xml version="1.0" encoding="UTF-8" standalone="yes"?>
<Relationships xmlns="http://schemas.openxmlformats.org/package/2006/relationships"><Relationship Id="rId8" Type="http://schemas.openxmlformats.org/officeDocument/2006/relationships/image" Target="../media/image9.svg"/><Relationship Id="rId13" Type="http://schemas.openxmlformats.org/officeDocument/2006/relationships/image" Target="../media/image50.gif"/><Relationship Id="rId18" Type="http://schemas.openxmlformats.org/officeDocument/2006/relationships/image" Target="../media/image35.svg"/><Relationship Id="rId3" Type="http://schemas.openxmlformats.org/officeDocument/2006/relationships/image" Target="../media/image27.svg"/><Relationship Id="rId21" Type="http://schemas.openxmlformats.org/officeDocument/2006/relationships/image" Target="../media/image38.png"/><Relationship Id="rId7" Type="http://schemas.openxmlformats.org/officeDocument/2006/relationships/image" Target="../media/image8.png"/><Relationship Id="rId12" Type="http://schemas.openxmlformats.org/officeDocument/2006/relationships/image" Target="../media/image49.gif"/><Relationship Id="rId17" Type="http://schemas.openxmlformats.org/officeDocument/2006/relationships/image" Target="../media/image34.png"/><Relationship Id="rId2" Type="http://schemas.openxmlformats.org/officeDocument/2006/relationships/image" Target="../media/image26.png"/><Relationship Id="rId16" Type="http://schemas.openxmlformats.org/officeDocument/2006/relationships/image" Target="../media/image33.svg"/><Relationship Id="rId20" Type="http://schemas.openxmlformats.org/officeDocument/2006/relationships/image" Target="../media/image37.svg"/><Relationship Id="rId1" Type="http://schemas.openxmlformats.org/officeDocument/2006/relationships/slideLayout" Target="../slideLayouts/slideLayout7.xml"/><Relationship Id="rId6" Type="http://schemas.openxmlformats.org/officeDocument/2006/relationships/image" Target="../media/image46.svg"/><Relationship Id="rId11" Type="http://schemas.openxmlformats.org/officeDocument/2006/relationships/image" Target="../media/image31.gif"/><Relationship Id="rId24" Type="http://schemas.openxmlformats.org/officeDocument/2006/relationships/image" Target="../media/image41.svg"/><Relationship Id="rId5" Type="http://schemas.openxmlformats.org/officeDocument/2006/relationships/image" Target="../media/image45.png"/><Relationship Id="rId15" Type="http://schemas.openxmlformats.org/officeDocument/2006/relationships/image" Target="../media/image32.png"/><Relationship Id="rId23" Type="http://schemas.openxmlformats.org/officeDocument/2006/relationships/image" Target="../media/image40.png"/><Relationship Id="rId10" Type="http://schemas.openxmlformats.org/officeDocument/2006/relationships/image" Target="../media/image48.svg"/><Relationship Id="rId19" Type="http://schemas.openxmlformats.org/officeDocument/2006/relationships/image" Target="../media/image36.png"/><Relationship Id="rId4" Type="http://schemas.openxmlformats.org/officeDocument/2006/relationships/image" Target="../media/image44.gif"/><Relationship Id="rId9" Type="http://schemas.openxmlformats.org/officeDocument/2006/relationships/image" Target="../media/image47.png"/><Relationship Id="rId14" Type="http://schemas.openxmlformats.org/officeDocument/2006/relationships/image" Target="../media/image43.gif"/><Relationship Id="rId22" Type="http://schemas.openxmlformats.org/officeDocument/2006/relationships/image" Target="../media/image39.svg"/></Relationships>
</file>

<file path=ppt/slides/_rels/slide3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96.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3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97.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3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98.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33.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2.svg"/><Relationship Id="rId7" Type="http://schemas.openxmlformats.org/officeDocument/2006/relationships/image" Target="../media/image99.png"/><Relationship Id="rId12" Type="http://schemas.openxmlformats.org/officeDocument/2006/relationships/image" Target="../media/image102.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101.png"/><Relationship Id="rId5" Type="http://schemas.openxmlformats.org/officeDocument/2006/relationships/image" Target="../media/image38.png"/><Relationship Id="rId10" Type="http://schemas.openxmlformats.org/officeDocument/2006/relationships/image" Target="../media/image53.svg"/><Relationship Id="rId4" Type="http://schemas.openxmlformats.org/officeDocument/2006/relationships/image" Target="../media/image31.gif"/><Relationship Id="rId9" Type="http://schemas.openxmlformats.org/officeDocument/2006/relationships/image" Target="../media/image52.png"/></Relationships>
</file>

<file path=ppt/slides/_rels/slide34.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2.svg"/><Relationship Id="rId7" Type="http://schemas.openxmlformats.org/officeDocument/2006/relationships/image" Target="../media/image99.png"/><Relationship Id="rId12" Type="http://schemas.openxmlformats.org/officeDocument/2006/relationships/image" Target="../media/image104.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11" Type="http://schemas.openxmlformats.org/officeDocument/2006/relationships/image" Target="../media/image53.svg"/><Relationship Id="rId5" Type="http://schemas.openxmlformats.org/officeDocument/2006/relationships/image" Target="../media/image38.png"/><Relationship Id="rId10" Type="http://schemas.openxmlformats.org/officeDocument/2006/relationships/image" Target="../media/image52.png"/><Relationship Id="rId4" Type="http://schemas.openxmlformats.org/officeDocument/2006/relationships/image" Target="../media/image31.gif"/><Relationship Id="rId9" Type="http://schemas.openxmlformats.org/officeDocument/2006/relationships/image" Target="../media/image103.png"/></Relationships>
</file>

<file path=ppt/slides/_rels/slide35.xml.rels><?xml version="1.0" encoding="UTF-8" standalone="yes"?>
<Relationships xmlns="http://schemas.openxmlformats.org/package/2006/relationships"><Relationship Id="rId8" Type="http://schemas.openxmlformats.org/officeDocument/2006/relationships/image" Target="../media/image39.svg"/><Relationship Id="rId13" Type="http://schemas.openxmlformats.org/officeDocument/2006/relationships/image" Target="../media/image107.gif"/><Relationship Id="rId3" Type="http://schemas.openxmlformats.org/officeDocument/2006/relationships/image" Target="../media/image2.svg"/><Relationship Id="rId7" Type="http://schemas.openxmlformats.org/officeDocument/2006/relationships/image" Target="../media/image38.png"/><Relationship Id="rId12" Type="http://schemas.openxmlformats.org/officeDocument/2006/relationships/image" Target="../media/image106.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105.png"/><Relationship Id="rId5" Type="http://schemas.openxmlformats.org/officeDocument/2006/relationships/image" Target="../media/image52.png"/><Relationship Id="rId10" Type="http://schemas.openxmlformats.org/officeDocument/2006/relationships/image" Target="../media/image100.svg"/><Relationship Id="rId4" Type="http://schemas.openxmlformats.org/officeDocument/2006/relationships/image" Target="../media/image31.gif"/><Relationship Id="rId9" Type="http://schemas.openxmlformats.org/officeDocument/2006/relationships/image" Target="../media/image99.png"/></Relationships>
</file>

<file path=ppt/slides/_rels/slide36.xml.rels><?xml version="1.0" encoding="UTF-8" standalone="yes"?>
<Relationships xmlns="http://schemas.openxmlformats.org/package/2006/relationships"><Relationship Id="rId8" Type="http://schemas.openxmlformats.org/officeDocument/2006/relationships/image" Target="../media/image39.svg"/><Relationship Id="rId3" Type="http://schemas.openxmlformats.org/officeDocument/2006/relationships/image" Target="../media/image2.svg"/><Relationship Id="rId7" Type="http://schemas.openxmlformats.org/officeDocument/2006/relationships/image" Target="../media/image38.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53.svg"/><Relationship Id="rId11" Type="http://schemas.openxmlformats.org/officeDocument/2006/relationships/image" Target="../media/image108.png"/><Relationship Id="rId5" Type="http://schemas.openxmlformats.org/officeDocument/2006/relationships/image" Target="../media/image52.png"/><Relationship Id="rId10" Type="http://schemas.openxmlformats.org/officeDocument/2006/relationships/image" Target="../media/image100.svg"/><Relationship Id="rId4" Type="http://schemas.openxmlformats.org/officeDocument/2006/relationships/image" Target="../media/image31.gif"/><Relationship Id="rId9" Type="http://schemas.openxmlformats.org/officeDocument/2006/relationships/image" Target="../media/image99.png"/></Relationships>
</file>

<file path=ppt/slides/_rels/slide37.xml.rels><?xml version="1.0" encoding="UTF-8" standalone="yes"?>
<Relationships xmlns="http://schemas.openxmlformats.org/package/2006/relationships"><Relationship Id="rId8" Type="http://schemas.openxmlformats.org/officeDocument/2006/relationships/image" Target="../media/image100.svg"/><Relationship Id="rId3" Type="http://schemas.openxmlformats.org/officeDocument/2006/relationships/image" Target="../media/image2.svg"/><Relationship Id="rId7" Type="http://schemas.openxmlformats.org/officeDocument/2006/relationships/image" Target="../media/image99.png"/><Relationship Id="rId2" Type="http://schemas.openxmlformats.org/officeDocument/2006/relationships/image" Target="../media/image1.pn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1.gif"/><Relationship Id="rId9" Type="http://schemas.openxmlformats.org/officeDocument/2006/relationships/image" Target="../media/image109.png"/></Relationships>
</file>

<file path=ppt/slides/_rels/slide3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0.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3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1.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4.png"/><Relationship Id="rId18" Type="http://schemas.openxmlformats.org/officeDocument/2006/relationships/image" Target="../media/image39.svg"/><Relationship Id="rId3" Type="http://schemas.openxmlformats.org/officeDocument/2006/relationships/image" Target="../media/image27.svg"/><Relationship Id="rId21" Type="http://schemas.openxmlformats.org/officeDocument/2006/relationships/image" Target="../media/image25.gif"/><Relationship Id="rId7" Type="http://schemas.openxmlformats.org/officeDocument/2006/relationships/image" Target="../media/image51.png"/><Relationship Id="rId12" Type="http://schemas.openxmlformats.org/officeDocument/2006/relationships/image" Target="../media/image33.svg"/><Relationship Id="rId17" Type="http://schemas.openxmlformats.org/officeDocument/2006/relationships/image" Target="../media/image38.png"/><Relationship Id="rId2" Type="http://schemas.openxmlformats.org/officeDocument/2006/relationships/image" Target="../media/image26.png"/><Relationship Id="rId16" Type="http://schemas.openxmlformats.org/officeDocument/2006/relationships/image" Target="../media/image37.svg"/><Relationship Id="rId20" Type="http://schemas.openxmlformats.org/officeDocument/2006/relationships/image" Target="../media/image41.svg"/><Relationship Id="rId1" Type="http://schemas.openxmlformats.org/officeDocument/2006/relationships/slideLayout" Target="../slideLayouts/slideLayout7.xml"/><Relationship Id="rId6" Type="http://schemas.openxmlformats.org/officeDocument/2006/relationships/hyperlink" Target="https://github.com/latonis/GBAnalyzer" TargetMode="External"/><Relationship Id="rId11" Type="http://schemas.openxmlformats.org/officeDocument/2006/relationships/image" Target="../media/image32.png"/><Relationship Id="rId5" Type="http://schemas.openxmlformats.org/officeDocument/2006/relationships/image" Target="../media/image29.svg"/><Relationship Id="rId15" Type="http://schemas.openxmlformats.org/officeDocument/2006/relationships/image" Target="../media/image36.png"/><Relationship Id="rId10" Type="http://schemas.openxmlformats.org/officeDocument/2006/relationships/image" Target="../media/image31.gif"/><Relationship Id="rId19" Type="http://schemas.openxmlformats.org/officeDocument/2006/relationships/image" Target="../media/image40.png"/><Relationship Id="rId4" Type="http://schemas.openxmlformats.org/officeDocument/2006/relationships/image" Target="../media/image28.png"/><Relationship Id="rId9" Type="http://schemas.openxmlformats.org/officeDocument/2006/relationships/image" Target="../media/image53.svg"/><Relationship Id="rId14" Type="http://schemas.openxmlformats.org/officeDocument/2006/relationships/image" Target="../media/image35.svg"/></Relationships>
</file>

<file path=ppt/slides/_rels/slide4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115.png"/><Relationship Id="rId2" Type="http://schemas.openxmlformats.org/officeDocument/2006/relationships/image" Target="../media/image26.png"/><Relationship Id="rId16"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3.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6.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8.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19.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6"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21.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5.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image" Target="../media/image39.svg"/><Relationship Id="rId18" Type="http://schemas.openxmlformats.org/officeDocument/2006/relationships/image" Target="../media/image126.png"/><Relationship Id="rId3" Type="http://schemas.openxmlformats.org/officeDocument/2006/relationships/image" Target="../media/image27.svg"/><Relationship Id="rId7" Type="http://schemas.openxmlformats.org/officeDocument/2006/relationships/image" Target="../media/image33.svg"/><Relationship Id="rId12" Type="http://schemas.openxmlformats.org/officeDocument/2006/relationships/image" Target="../media/image38.png"/><Relationship Id="rId17" Type="http://schemas.openxmlformats.org/officeDocument/2006/relationships/image" Target="../media/image125.png"/><Relationship Id="rId2" Type="http://schemas.openxmlformats.org/officeDocument/2006/relationships/image" Target="../media/image26.png"/><Relationship Id="rId16" Type="http://schemas.openxmlformats.org/officeDocument/2006/relationships/image" Target="../media/image124.png"/><Relationship Id="rId1" Type="http://schemas.openxmlformats.org/officeDocument/2006/relationships/slideLayout" Target="../slideLayouts/slideLayout7.xml"/><Relationship Id="rId6" Type="http://schemas.openxmlformats.org/officeDocument/2006/relationships/image" Target="../media/image32.png"/><Relationship Id="rId11" Type="http://schemas.openxmlformats.org/officeDocument/2006/relationships/image" Target="../media/image37.svg"/><Relationship Id="rId5" Type="http://schemas.openxmlformats.org/officeDocument/2006/relationships/image" Target="../media/image31.gif"/><Relationship Id="rId15" Type="http://schemas.openxmlformats.org/officeDocument/2006/relationships/image" Target="../media/image41.svg"/><Relationship Id="rId10" Type="http://schemas.openxmlformats.org/officeDocument/2006/relationships/image" Target="../media/image36.png"/><Relationship Id="rId4" Type="http://schemas.openxmlformats.org/officeDocument/2006/relationships/image" Target="../media/image123.png"/><Relationship Id="rId9" Type="http://schemas.openxmlformats.org/officeDocument/2006/relationships/image" Target="../media/image35.svg"/><Relationship Id="rId14" Type="http://schemas.openxmlformats.org/officeDocument/2006/relationships/image" Target="../media/image40.png"/></Relationships>
</file>

<file path=ppt/slides/_rels/slide46.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47.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27.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8.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28.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4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29.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50.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0.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1.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17" Type="http://schemas.openxmlformats.org/officeDocument/2006/relationships/image" Target="../media/image44.gif"/><Relationship Id="rId2" Type="http://schemas.openxmlformats.org/officeDocument/2006/relationships/image" Target="../media/image26.png"/><Relationship Id="rId16"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1.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2.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1.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3.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3.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4.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4.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5.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5.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6.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36.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57.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43.gif"/><Relationship Id="rId21" Type="http://schemas.openxmlformats.org/officeDocument/2006/relationships/image" Target="../media/image69.svg"/><Relationship Id="rId34" Type="http://schemas.openxmlformats.org/officeDocument/2006/relationships/image" Target="../media/image20.pn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9.gif"/><Relationship Id="rId33" Type="http://schemas.openxmlformats.org/officeDocument/2006/relationships/image" Target="../media/image73.sv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46.sv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15.svg"/><Relationship Id="rId32" Type="http://schemas.openxmlformats.org/officeDocument/2006/relationships/image" Target="../media/image72.png"/><Relationship Id="rId37" Type="http://schemas.openxmlformats.org/officeDocument/2006/relationships/image" Target="../media/image75.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4.png"/><Relationship Id="rId28" Type="http://schemas.openxmlformats.org/officeDocument/2006/relationships/image" Target="../media/image45.png"/><Relationship Id="rId36" Type="http://schemas.openxmlformats.org/officeDocument/2006/relationships/image" Target="../media/image74.pn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1.sv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slide" Target="slide3.xml"/><Relationship Id="rId27" Type="http://schemas.openxmlformats.org/officeDocument/2006/relationships/image" Target="../media/image24.gif"/><Relationship Id="rId30" Type="http://schemas.openxmlformats.org/officeDocument/2006/relationships/image" Target="../media/image70.png"/><Relationship Id="rId35" Type="http://schemas.openxmlformats.org/officeDocument/2006/relationships/image" Target="../media/image21.svg"/><Relationship Id="rId8" Type="http://schemas.openxmlformats.org/officeDocument/2006/relationships/image" Target="../media/image56.png"/><Relationship Id="rId3" Type="http://schemas.openxmlformats.org/officeDocument/2006/relationships/image" Target="../media/image2.svg"/></Relationships>
</file>

<file path=ppt/slides/_rels/slide58.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33.svg"/><Relationship Id="rId3" Type="http://schemas.openxmlformats.org/officeDocument/2006/relationships/image" Target="../media/image27.svg"/><Relationship Id="rId7" Type="http://schemas.openxmlformats.org/officeDocument/2006/relationships/image" Target="../media/image138.png"/><Relationship Id="rId12" Type="http://schemas.openxmlformats.org/officeDocument/2006/relationships/image" Target="../media/image32.pn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137.png"/><Relationship Id="rId11" Type="http://schemas.openxmlformats.org/officeDocument/2006/relationships/image" Target="../media/image35.svg"/><Relationship Id="rId5" Type="http://schemas.openxmlformats.org/officeDocument/2006/relationships/image" Target="../media/image2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53.svg"/><Relationship Id="rId14" Type="http://schemas.openxmlformats.org/officeDocument/2006/relationships/image" Target="../media/image139.png"/></Relationships>
</file>

<file path=ppt/slides/_rels/slide59.xml.rels><?xml version="1.0" encoding="UTF-8" standalone="yes"?>
<Relationships xmlns="http://schemas.openxmlformats.org/package/2006/relationships"><Relationship Id="rId8" Type="http://schemas.openxmlformats.org/officeDocument/2006/relationships/image" Target="../media/image35.svg"/><Relationship Id="rId13" Type="http://schemas.openxmlformats.org/officeDocument/2006/relationships/image" Target="../media/image40.png"/><Relationship Id="rId3" Type="http://schemas.openxmlformats.org/officeDocument/2006/relationships/image" Target="../media/image27.svg"/><Relationship Id="rId7" Type="http://schemas.openxmlformats.org/officeDocument/2006/relationships/image" Target="../media/image34.png"/><Relationship Id="rId12" Type="http://schemas.openxmlformats.org/officeDocument/2006/relationships/image" Target="../media/image39.svg"/><Relationship Id="rId2" Type="http://schemas.openxmlformats.org/officeDocument/2006/relationships/image" Target="../media/image26.png"/><Relationship Id="rId1" Type="http://schemas.openxmlformats.org/officeDocument/2006/relationships/slideLayout" Target="../slideLayouts/slideLayout7.xml"/><Relationship Id="rId6" Type="http://schemas.openxmlformats.org/officeDocument/2006/relationships/image" Target="../media/image33.svg"/><Relationship Id="rId11" Type="http://schemas.openxmlformats.org/officeDocument/2006/relationships/image" Target="../media/image38.png"/><Relationship Id="rId5" Type="http://schemas.openxmlformats.org/officeDocument/2006/relationships/image" Target="../media/image32.png"/><Relationship Id="rId15" Type="http://schemas.openxmlformats.org/officeDocument/2006/relationships/image" Target="../media/image140.png"/><Relationship Id="rId10" Type="http://schemas.openxmlformats.org/officeDocument/2006/relationships/image" Target="../media/image37.svg"/><Relationship Id="rId4" Type="http://schemas.openxmlformats.org/officeDocument/2006/relationships/image" Target="../media/image31.gif"/><Relationship Id="rId9" Type="http://schemas.openxmlformats.org/officeDocument/2006/relationships/image" Target="../media/image36.png"/><Relationship Id="rId14" Type="http://schemas.openxmlformats.org/officeDocument/2006/relationships/image" Target="../media/image41.svg"/></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25.gif"/><Relationship Id="rId3" Type="http://schemas.openxmlformats.org/officeDocument/2006/relationships/image" Target="../media/image27.svg"/><Relationship Id="rId7" Type="http://schemas.openxmlformats.org/officeDocument/2006/relationships/image" Target="../media/image31.gif"/><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76.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60.xml.rels><?xml version="1.0" encoding="UTF-8" standalone="yes"?>
<Relationships xmlns="http://schemas.openxmlformats.org/package/2006/relationships"><Relationship Id="rId3" Type="http://schemas.openxmlformats.org/officeDocument/2006/relationships/image" Target="../media/image33.svg"/><Relationship Id="rId2" Type="http://schemas.openxmlformats.org/officeDocument/2006/relationships/image" Target="../media/image32.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_rels/slide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3" Type="http://schemas.openxmlformats.org/officeDocument/2006/relationships/image" Target="../media/image61.svg"/><Relationship Id="rId18" Type="http://schemas.openxmlformats.org/officeDocument/2006/relationships/image" Target="../media/image66.png"/><Relationship Id="rId26" Type="http://schemas.openxmlformats.org/officeDocument/2006/relationships/image" Target="../media/image24.gif"/><Relationship Id="rId3" Type="http://schemas.openxmlformats.org/officeDocument/2006/relationships/image" Target="../media/image2.svg"/><Relationship Id="rId21" Type="http://schemas.openxmlformats.org/officeDocument/2006/relationships/image" Target="../media/image69.svg"/><Relationship Id="rId34" Type="http://schemas.openxmlformats.org/officeDocument/2006/relationships/image" Target="../media/image21.svg"/><Relationship Id="rId7" Type="http://schemas.openxmlformats.org/officeDocument/2006/relationships/image" Target="../media/image55.svg"/><Relationship Id="rId12" Type="http://schemas.openxmlformats.org/officeDocument/2006/relationships/image" Target="../media/image60.png"/><Relationship Id="rId17" Type="http://schemas.openxmlformats.org/officeDocument/2006/relationships/image" Target="../media/image65.svg"/><Relationship Id="rId25" Type="http://schemas.openxmlformats.org/officeDocument/2006/relationships/image" Target="../media/image43.gif"/><Relationship Id="rId33" Type="http://schemas.openxmlformats.org/officeDocument/2006/relationships/image" Target="../media/image20.png"/><Relationship Id="rId2" Type="http://schemas.openxmlformats.org/officeDocument/2006/relationships/image" Target="../media/image1.png"/><Relationship Id="rId16" Type="http://schemas.openxmlformats.org/officeDocument/2006/relationships/image" Target="../media/image64.png"/><Relationship Id="rId20" Type="http://schemas.openxmlformats.org/officeDocument/2006/relationships/image" Target="../media/image68.png"/><Relationship Id="rId29" Type="http://schemas.openxmlformats.org/officeDocument/2006/relationships/image" Target="../media/image70.png"/><Relationship Id="rId1" Type="http://schemas.openxmlformats.org/officeDocument/2006/relationships/slideLayout" Target="../slideLayouts/slideLayout7.xml"/><Relationship Id="rId6" Type="http://schemas.openxmlformats.org/officeDocument/2006/relationships/image" Target="../media/image54.png"/><Relationship Id="rId11" Type="http://schemas.openxmlformats.org/officeDocument/2006/relationships/image" Target="../media/image59.svg"/><Relationship Id="rId24" Type="http://schemas.openxmlformats.org/officeDocument/2006/relationships/image" Target="../media/image49.gif"/><Relationship Id="rId32" Type="http://schemas.openxmlformats.org/officeDocument/2006/relationships/image" Target="../media/image73.svg"/><Relationship Id="rId5" Type="http://schemas.openxmlformats.org/officeDocument/2006/relationships/image" Target="../media/image4.svg"/><Relationship Id="rId15" Type="http://schemas.openxmlformats.org/officeDocument/2006/relationships/image" Target="../media/image63.svg"/><Relationship Id="rId23" Type="http://schemas.openxmlformats.org/officeDocument/2006/relationships/image" Target="../media/image15.svg"/><Relationship Id="rId28" Type="http://schemas.openxmlformats.org/officeDocument/2006/relationships/image" Target="../media/image46.svg"/><Relationship Id="rId36" Type="http://schemas.openxmlformats.org/officeDocument/2006/relationships/image" Target="../media/image75.svg"/><Relationship Id="rId10" Type="http://schemas.openxmlformats.org/officeDocument/2006/relationships/image" Target="../media/image58.png"/><Relationship Id="rId19" Type="http://schemas.openxmlformats.org/officeDocument/2006/relationships/image" Target="../media/image67.svg"/><Relationship Id="rId31"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image" Target="../media/image57.svg"/><Relationship Id="rId14" Type="http://schemas.openxmlformats.org/officeDocument/2006/relationships/image" Target="../media/image62.png"/><Relationship Id="rId22" Type="http://schemas.openxmlformats.org/officeDocument/2006/relationships/image" Target="../media/image14.png"/><Relationship Id="rId27" Type="http://schemas.openxmlformats.org/officeDocument/2006/relationships/image" Target="../media/image45.png"/><Relationship Id="rId30" Type="http://schemas.openxmlformats.org/officeDocument/2006/relationships/image" Target="../media/image71.svg"/><Relationship Id="rId35" Type="http://schemas.openxmlformats.org/officeDocument/2006/relationships/image" Target="../media/image74.png"/><Relationship Id="rId8" Type="http://schemas.openxmlformats.org/officeDocument/2006/relationships/image" Target="../media/image5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509980" y="1509980"/>
            <a:ext cx="15268040" cy="6685149"/>
            <a:chOff x="0" y="0"/>
            <a:chExt cx="4021212" cy="1760698"/>
          </a:xfrm>
        </p:grpSpPr>
        <p:sp>
          <p:nvSpPr>
            <p:cNvPr id="3" name="Freeform 3"/>
            <p:cNvSpPr/>
            <p:nvPr/>
          </p:nvSpPr>
          <p:spPr>
            <a:xfrm>
              <a:off x="0" y="0"/>
              <a:ext cx="4021212" cy="1760698"/>
            </a:xfrm>
            <a:custGeom>
              <a:avLst/>
              <a:gdLst/>
              <a:ahLst/>
              <a:cxnLst/>
              <a:rect l="l" t="t" r="r" b="b"/>
              <a:pathLst>
                <a:path w="4021212" h="1760698">
                  <a:moveTo>
                    <a:pt x="24846" y="0"/>
                  </a:moveTo>
                  <a:lnTo>
                    <a:pt x="3996366" y="0"/>
                  </a:lnTo>
                  <a:cubicBezTo>
                    <a:pt x="4010088" y="0"/>
                    <a:pt x="4021212" y="11124"/>
                    <a:pt x="4021212" y="24846"/>
                  </a:cubicBezTo>
                  <a:lnTo>
                    <a:pt x="4021212" y="1735851"/>
                  </a:lnTo>
                  <a:cubicBezTo>
                    <a:pt x="4021212" y="1749574"/>
                    <a:pt x="4010088" y="1760698"/>
                    <a:pt x="3996366" y="1760698"/>
                  </a:cubicBezTo>
                  <a:lnTo>
                    <a:pt x="24846" y="1760698"/>
                  </a:lnTo>
                  <a:cubicBezTo>
                    <a:pt x="11124" y="1760698"/>
                    <a:pt x="0" y="1749574"/>
                    <a:pt x="0" y="1735851"/>
                  </a:cubicBezTo>
                  <a:lnTo>
                    <a:pt x="0" y="24846"/>
                  </a:lnTo>
                  <a:cubicBezTo>
                    <a:pt x="0" y="11124"/>
                    <a:pt x="11124" y="0"/>
                    <a:pt x="24846" y="0"/>
                  </a:cubicBezTo>
                  <a:close/>
                </a:path>
              </a:pathLst>
            </a:custGeom>
            <a:solidFill>
              <a:srgbClr val="000000"/>
            </a:solidFill>
            <a:ln w="47625" cap="rnd">
              <a:solidFill>
                <a:srgbClr val="21EF80"/>
              </a:solidFill>
              <a:prstDash val="solid"/>
              <a:round/>
            </a:ln>
          </p:spPr>
          <p:txBody>
            <a:bodyPr/>
            <a:lstStyle/>
            <a:p>
              <a:endParaRPr lang="en-US"/>
            </a:p>
          </p:txBody>
        </p:sp>
        <p:sp>
          <p:nvSpPr>
            <p:cNvPr id="4" name="TextBox 4"/>
            <p:cNvSpPr txBox="1"/>
            <p:nvPr/>
          </p:nvSpPr>
          <p:spPr>
            <a:xfrm>
              <a:off x="0" y="-28575"/>
              <a:ext cx="4021212" cy="1789273"/>
            </a:xfrm>
            <a:prstGeom prst="rect">
              <a:avLst/>
            </a:prstGeom>
          </p:spPr>
          <p:txBody>
            <a:bodyPr lIns="254000" tIns="254000" rIns="254000" bIns="254000" rtlCol="0" anchor="ctr"/>
            <a:lstStyle/>
            <a:p>
              <a:pPr algn="ctr">
                <a:lnSpc>
                  <a:spcPts val="2100"/>
                </a:lnSpc>
              </a:pPr>
              <a:endParaRPr/>
            </a:p>
          </p:txBody>
        </p:sp>
      </p:grpSp>
      <p:sp>
        <p:nvSpPr>
          <p:cNvPr id="5" name="Freeform 5"/>
          <p:cNvSpPr/>
          <p:nvPr/>
        </p:nvSpPr>
        <p:spPr>
          <a:xfrm>
            <a:off x="0" y="374566"/>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6" name="Group 6"/>
          <p:cNvGrpSpPr/>
          <p:nvPr/>
        </p:nvGrpSpPr>
        <p:grpSpPr>
          <a:xfrm>
            <a:off x="0" y="9705109"/>
            <a:ext cx="18288000" cy="1163782"/>
            <a:chOff x="0" y="0"/>
            <a:chExt cx="24384000" cy="1551709"/>
          </a:xfrm>
        </p:grpSpPr>
        <p:sp>
          <p:nvSpPr>
            <p:cNvPr id="7" name="Freeform 7"/>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8" name="Freeform 8"/>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9" name="Freeform 9"/>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10" name="Freeform 10"/>
          <p:cNvSpPr/>
          <p:nvPr/>
        </p:nvSpPr>
        <p:spPr>
          <a:xfrm>
            <a:off x="15341087" y="6151992"/>
            <a:ext cx="3370555" cy="3571879"/>
          </a:xfrm>
          <a:custGeom>
            <a:avLst/>
            <a:gdLst/>
            <a:ahLst/>
            <a:cxnLst/>
            <a:rect l="l" t="t" r="r" b="b"/>
            <a:pathLst>
              <a:path w="3370555" h="3571879">
                <a:moveTo>
                  <a:pt x="0" y="0"/>
                </a:moveTo>
                <a:lnTo>
                  <a:pt x="3370556" y="0"/>
                </a:lnTo>
                <a:lnTo>
                  <a:pt x="3370556" y="3571879"/>
                </a:lnTo>
                <a:lnTo>
                  <a:pt x="0" y="357187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1" name="Picture 11"/>
          <p:cNvPicPr>
            <a:picLocks noChangeAspect="1"/>
          </p:cNvPicPr>
          <p:nvPr/>
        </p:nvPicPr>
        <p:blipFill>
          <a:blip r:embed="rId8"/>
          <a:srcRect/>
          <a:stretch>
            <a:fillRect/>
          </a:stretch>
        </p:blipFill>
        <p:spPr>
          <a:xfrm>
            <a:off x="2361856" y="6943369"/>
            <a:ext cx="2319862" cy="2761741"/>
          </a:xfrm>
          <a:prstGeom prst="rect">
            <a:avLst/>
          </a:prstGeom>
        </p:spPr>
      </p:pic>
      <p:sp>
        <p:nvSpPr>
          <p:cNvPr id="12" name="Freeform 12"/>
          <p:cNvSpPr/>
          <p:nvPr/>
        </p:nvSpPr>
        <p:spPr>
          <a:xfrm flipH="1">
            <a:off x="6457336" y="876271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3" name="TextBox 13"/>
          <p:cNvSpPr txBox="1"/>
          <p:nvPr/>
        </p:nvSpPr>
        <p:spPr>
          <a:xfrm>
            <a:off x="1509980" y="1660461"/>
            <a:ext cx="15220751" cy="5854351"/>
          </a:xfrm>
          <a:prstGeom prst="rect">
            <a:avLst/>
          </a:prstGeom>
        </p:spPr>
        <p:txBody>
          <a:bodyPr lIns="0" tIns="0" rIns="0" bIns="0" rtlCol="0" anchor="t">
            <a:spAutoFit/>
          </a:bodyPr>
          <a:lstStyle/>
          <a:p>
            <a:pPr algn="ctr">
              <a:lnSpc>
                <a:spcPts val="8932"/>
              </a:lnSpc>
            </a:pPr>
            <a:r>
              <a:rPr lang="en-US" sz="7975" dirty="0">
                <a:solidFill>
                  <a:srgbClr val="FF63D8"/>
                </a:solidFill>
                <a:latin typeface="Arcade Gamer"/>
                <a:ea typeface="Arcade Gamer"/>
                <a:cs typeface="Arcade Gamer"/>
                <a:sym typeface="Arcade Gamer"/>
              </a:rPr>
              <a:t>LEVELING UP GHIDRA:</a:t>
            </a:r>
          </a:p>
          <a:p>
            <a:pPr algn="ctr">
              <a:lnSpc>
                <a:spcPts val="6029"/>
              </a:lnSpc>
            </a:pPr>
            <a:r>
              <a:rPr lang="en-US" sz="5383" dirty="0">
                <a:solidFill>
                  <a:srgbClr val="FF63D8"/>
                </a:solidFill>
                <a:latin typeface="Arcade Gamer"/>
                <a:ea typeface="Arcade Gamer"/>
                <a:cs typeface="Arcade Gamer"/>
                <a:sym typeface="Arcade Gamer"/>
              </a:rPr>
              <a:t>LEARN GHIDRA PLUGINS WITH A GAME BOY GAME</a:t>
            </a:r>
          </a:p>
          <a:p>
            <a:pPr algn="ctr">
              <a:lnSpc>
                <a:spcPts val="6699"/>
              </a:lnSpc>
            </a:pPr>
            <a:endParaRPr lang="en-US" sz="5383" dirty="0">
              <a:solidFill>
                <a:srgbClr val="FF63D8"/>
              </a:solidFill>
              <a:latin typeface="Arcade Gamer"/>
              <a:ea typeface="Arcade Gamer"/>
              <a:cs typeface="Arcade Gamer"/>
              <a:sym typeface="Arcade Gamer"/>
            </a:endParaRPr>
          </a:p>
          <a:p>
            <a:pPr algn="ctr">
              <a:lnSpc>
                <a:spcPts val="8932"/>
              </a:lnSpc>
            </a:pPr>
            <a:endParaRPr lang="en-US" sz="5383" dirty="0">
              <a:solidFill>
                <a:srgbClr val="FF63D8"/>
              </a:solidFill>
              <a:latin typeface="Arcade Gamer"/>
              <a:ea typeface="Arcade Gamer"/>
              <a:cs typeface="Arcade Gamer"/>
              <a:sym typeface="Arcade Gamer"/>
            </a:endParaRPr>
          </a:p>
          <a:p>
            <a:pPr algn="ctr">
              <a:lnSpc>
                <a:spcPts val="8932"/>
              </a:lnSpc>
            </a:pPr>
            <a:endParaRPr lang="en-US" sz="5383" dirty="0">
              <a:solidFill>
                <a:srgbClr val="FF63D8"/>
              </a:solidFill>
              <a:latin typeface="Arcade Gamer"/>
              <a:ea typeface="Arcade Gamer"/>
              <a:cs typeface="Arcade Gamer"/>
              <a:sym typeface="Arcade Gamer"/>
            </a:endParaRPr>
          </a:p>
        </p:txBody>
      </p:sp>
      <p:sp>
        <p:nvSpPr>
          <p:cNvPr id="14" name="Freeform 14"/>
          <p:cNvSpPr/>
          <p:nvPr/>
        </p:nvSpPr>
        <p:spPr>
          <a:xfrm>
            <a:off x="8045733" y="6109262"/>
            <a:ext cx="2196534" cy="938519"/>
          </a:xfrm>
          <a:custGeom>
            <a:avLst/>
            <a:gdLst/>
            <a:ahLst/>
            <a:cxnLst/>
            <a:rect l="l" t="t" r="r" b="b"/>
            <a:pathLst>
              <a:path w="2196534" h="938519">
                <a:moveTo>
                  <a:pt x="0" y="0"/>
                </a:moveTo>
                <a:lnTo>
                  <a:pt x="2196534" y="0"/>
                </a:lnTo>
                <a:lnTo>
                  <a:pt x="2196534" y="938519"/>
                </a:lnTo>
                <a:lnTo>
                  <a:pt x="0" y="93851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5" name="Freeform 15"/>
          <p:cNvSpPr/>
          <p:nvPr/>
        </p:nvSpPr>
        <p:spPr>
          <a:xfrm>
            <a:off x="5425169" y="6109494"/>
            <a:ext cx="2196534" cy="942513"/>
          </a:xfrm>
          <a:custGeom>
            <a:avLst/>
            <a:gdLst/>
            <a:ahLst/>
            <a:cxnLst/>
            <a:rect l="l" t="t" r="r" b="b"/>
            <a:pathLst>
              <a:path w="2196534" h="942513">
                <a:moveTo>
                  <a:pt x="0" y="0"/>
                </a:moveTo>
                <a:lnTo>
                  <a:pt x="2196534" y="0"/>
                </a:lnTo>
                <a:lnTo>
                  <a:pt x="2196534" y="942512"/>
                </a:lnTo>
                <a:lnTo>
                  <a:pt x="0" y="94251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16" name="Freeform 16"/>
          <p:cNvSpPr/>
          <p:nvPr/>
        </p:nvSpPr>
        <p:spPr>
          <a:xfrm>
            <a:off x="10670892" y="6120002"/>
            <a:ext cx="2221897" cy="917038"/>
          </a:xfrm>
          <a:custGeom>
            <a:avLst/>
            <a:gdLst/>
            <a:ahLst/>
            <a:cxnLst/>
            <a:rect l="l" t="t" r="r" b="b"/>
            <a:pathLst>
              <a:path w="2221897" h="917038">
                <a:moveTo>
                  <a:pt x="0" y="0"/>
                </a:moveTo>
                <a:lnTo>
                  <a:pt x="2221897" y="0"/>
                </a:lnTo>
                <a:lnTo>
                  <a:pt x="2221897" y="917038"/>
                </a:lnTo>
                <a:lnTo>
                  <a:pt x="0" y="91703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17" name="TextBox 17"/>
          <p:cNvSpPr txBox="1"/>
          <p:nvPr/>
        </p:nvSpPr>
        <p:spPr>
          <a:xfrm>
            <a:off x="15511053" y="682309"/>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18" name="Freeform 18"/>
          <p:cNvSpPr/>
          <p:nvPr/>
        </p:nvSpPr>
        <p:spPr>
          <a:xfrm>
            <a:off x="2695009" y="596383"/>
            <a:ext cx="2377744" cy="432317"/>
          </a:xfrm>
          <a:custGeom>
            <a:avLst/>
            <a:gdLst/>
            <a:ahLst/>
            <a:cxnLst/>
            <a:rect l="l" t="t" r="r" b="b"/>
            <a:pathLst>
              <a:path w="2377744" h="432317">
                <a:moveTo>
                  <a:pt x="0" y="0"/>
                </a:moveTo>
                <a:lnTo>
                  <a:pt x="2377745" y="0"/>
                </a:lnTo>
                <a:lnTo>
                  <a:pt x="2377745" y="432317"/>
                </a:lnTo>
                <a:lnTo>
                  <a:pt x="0" y="432317"/>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sp>
        <p:nvSpPr>
          <p:cNvPr id="19" name="Freeform 19"/>
          <p:cNvSpPr/>
          <p:nvPr/>
        </p:nvSpPr>
        <p:spPr>
          <a:xfrm>
            <a:off x="13424017" y="670536"/>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sp>
        <p:nvSpPr>
          <p:cNvPr id="20" name="Freeform 20"/>
          <p:cNvSpPr/>
          <p:nvPr/>
        </p:nvSpPr>
        <p:spPr>
          <a:xfrm flipH="1">
            <a:off x="13950410" y="8614008"/>
            <a:ext cx="1855950" cy="1091101"/>
          </a:xfrm>
          <a:custGeom>
            <a:avLst/>
            <a:gdLst/>
            <a:ahLst/>
            <a:cxnLst/>
            <a:rect l="l" t="t" r="r" b="b"/>
            <a:pathLst>
              <a:path w="1855950" h="1091101">
                <a:moveTo>
                  <a:pt x="1855950" y="0"/>
                </a:moveTo>
                <a:lnTo>
                  <a:pt x="0" y="0"/>
                </a:lnTo>
                <a:lnTo>
                  <a:pt x="0" y="1091101"/>
                </a:lnTo>
                <a:lnTo>
                  <a:pt x="1855950" y="1091101"/>
                </a:lnTo>
                <a:lnTo>
                  <a:pt x="1855950" y="0"/>
                </a:lnTo>
                <a:close/>
              </a:path>
            </a:pathLst>
          </a:custGeom>
          <a:blipFill>
            <a:blip r:embed="rId21">
              <a:extLst>
                <a:ext uri="{96DAC541-7B7A-43D3-8B79-37D633B846F1}">
                  <asvg:svgBlip xmlns:asvg="http://schemas.microsoft.com/office/drawing/2016/SVG/main" r:embed="rId22"/>
                </a:ext>
              </a:extLst>
            </a:blip>
            <a:stretch>
              <a:fillRect b="-10100"/>
            </a:stretch>
          </a:blipFill>
        </p:spPr>
        <p:txBody>
          <a:bodyPr/>
          <a:lstStyle/>
          <a:p>
            <a:endParaRPr lang="en-US"/>
          </a:p>
        </p:txBody>
      </p:sp>
      <p:sp>
        <p:nvSpPr>
          <p:cNvPr id="21" name="Freeform 21"/>
          <p:cNvSpPr/>
          <p:nvPr/>
        </p:nvSpPr>
        <p:spPr>
          <a:xfrm>
            <a:off x="375433" y="6228904"/>
            <a:ext cx="2319577" cy="3476205"/>
          </a:xfrm>
          <a:custGeom>
            <a:avLst/>
            <a:gdLst/>
            <a:ahLst/>
            <a:cxnLst/>
            <a:rect l="l" t="t" r="r" b="b"/>
            <a:pathLst>
              <a:path w="2319577" h="3476205">
                <a:moveTo>
                  <a:pt x="0" y="0"/>
                </a:moveTo>
                <a:lnTo>
                  <a:pt x="2319576" y="0"/>
                </a:lnTo>
                <a:lnTo>
                  <a:pt x="2319576" y="3476205"/>
                </a:lnTo>
                <a:lnTo>
                  <a:pt x="0" y="3476205"/>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pic>
        <p:nvPicPr>
          <p:cNvPr id="22" name="Picture 22"/>
          <p:cNvPicPr>
            <a:picLocks noChangeAspect="1"/>
          </p:cNvPicPr>
          <p:nvPr/>
        </p:nvPicPr>
        <p:blipFill>
          <a:blip r:embed="rId25">
            <a:alphaModFix amt="71000"/>
          </a:blip>
          <a:srcRect/>
          <a:stretch>
            <a:fillRect/>
          </a:stretch>
        </p:blipFill>
        <p:spPr>
          <a:xfrm rot="604890">
            <a:off x="17509575" y="4896612"/>
            <a:ext cx="554300" cy="577396"/>
          </a:xfrm>
          <a:prstGeom prst="rect">
            <a:avLst/>
          </a:prstGeom>
        </p:spPr>
      </p:pic>
      <p:pic>
        <p:nvPicPr>
          <p:cNvPr id="23" name="Picture 23"/>
          <p:cNvPicPr>
            <a:picLocks noChangeAspect="1"/>
          </p:cNvPicPr>
          <p:nvPr/>
        </p:nvPicPr>
        <p:blipFill>
          <a:blip r:embed="rId25">
            <a:alphaModFix amt="71000"/>
          </a:blip>
          <a:srcRect/>
          <a:stretch>
            <a:fillRect/>
          </a:stretch>
        </p:blipFill>
        <p:spPr>
          <a:xfrm rot="-1221735">
            <a:off x="17085962" y="3338385"/>
            <a:ext cx="397359" cy="413915"/>
          </a:xfrm>
          <a:prstGeom prst="rect">
            <a:avLst/>
          </a:prstGeom>
        </p:spPr>
      </p:pic>
      <p:pic>
        <p:nvPicPr>
          <p:cNvPr id="24" name="Picture 24"/>
          <p:cNvPicPr>
            <a:picLocks noChangeAspect="1"/>
          </p:cNvPicPr>
          <p:nvPr/>
        </p:nvPicPr>
        <p:blipFill>
          <a:blip r:embed="rId25">
            <a:alphaModFix amt="71000"/>
          </a:blip>
          <a:srcRect/>
          <a:stretch>
            <a:fillRect/>
          </a:stretch>
        </p:blipFill>
        <p:spPr>
          <a:xfrm>
            <a:off x="17517576" y="1957766"/>
            <a:ext cx="269149" cy="280364"/>
          </a:xfrm>
          <a:prstGeom prst="rect">
            <a:avLst/>
          </a:prstGeom>
        </p:spPr>
      </p:pic>
      <p:pic>
        <p:nvPicPr>
          <p:cNvPr id="25" name="Picture 25"/>
          <p:cNvPicPr>
            <a:picLocks noChangeAspect="1"/>
          </p:cNvPicPr>
          <p:nvPr/>
        </p:nvPicPr>
        <p:blipFill>
          <a:blip r:embed="rId25">
            <a:alphaModFix amt="71000"/>
          </a:blip>
          <a:srcRect/>
          <a:stretch>
            <a:fillRect/>
          </a:stretch>
        </p:blipFill>
        <p:spPr>
          <a:xfrm rot="-599390">
            <a:off x="421312" y="5056909"/>
            <a:ext cx="554300" cy="577396"/>
          </a:xfrm>
          <a:prstGeom prst="rect">
            <a:avLst/>
          </a:prstGeom>
        </p:spPr>
      </p:pic>
      <p:pic>
        <p:nvPicPr>
          <p:cNvPr id="26" name="Picture 26"/>
          <p:cNvPicPr>
            <a:picLocks noChangeAspect="1"/>
          </p:cNvPicPr>
          <p:nvPr/>
        </p:nvPicPr>
        <p:blipFill>
          <a:blip r:embed="rId25">
            <a:alphaModFix amt="71000"/>
          </a:blip>
          <a:srcRect/>
          <a:stretch>
            <a:fillRect/>
          </a:stretch>
        </p:blipFill>
        <p:spPr>
          <a:xfrm rot="368085">
            <a:off x="788009" y="3418711"/>
            <a:ext cx="397359" cy="413915"/>
          </a:xfrm>
          <a:prstGeom prst="rect">
            <a:avLst/>
          </a:prstGeom>
        </p:spPr>
      </p:pic>
      <p:pic>
        <p:nvPicPr>
          <p:cNvPr id="27" name="Picture 27"/>
          <p:cNvPicPr>
            <a:picLocks noChangeAspect="1"/>
          </p:cNvPicPr>
          <p:nvPr/>
        </p:nvPicPr>
        <p:blipFill>
          <a:blip r:embed="rId25">
            <a:alphaModFix amt="71000"/>
          </a:blip>
          <a:srcRect/>
          <a:stretch>
            <a:fillRect/>
          </a:stretch>
        </p:blipFill>
        <p:spPr>
          <a:xfrm rot="-980286">
            <a:off x="463881" y="1925570"/>
            <a:ext cx="269149" cy="280364"/>
          </a:xfrm>
          <a:prstGeom prst="rect">
            <a:avLst/>
          </a:prstGeom>
        </p:spPr>
      </p:pic>
      <p:pic>
        <p:nvPicPr>
          <p:cNvPr id="28" name="Picture 28"/>
          <p:cNvPicPr>
            <a:picLocks noChangeAspect="1"/>
          </p:cNvPicPr>
          <p:nvPr/>
        </p:nvPicPr>
        <p:blipFill>
          <a:blip r:embed="rId26"/>
          <a:srcRect/>
          <a:stretch>
            <a:fillRect/>
          </a:stretch>
        </p:blipFill>
        <p:spPr>
          <a:xfrm>
            <a:off x="9735007" y="6580750"/>
            <a:ext cx="978075" cy="934061"/>
          </a:xfrm>
          <a:prstGeom prst="rect">
            <a:avLst/>
          </a:prstGeom>
        </p:spPr>
      </p:pic>
      <p:sp>
        <p:nvSpPr>
          <p:cNvPr id="29" name="TextBox 29"/>
          <p:cNvSpPr txBox="1"/>
          <p:nvPr/>
        </p:nvSpPr>
        <p:spPr>
          <a:xfrm>
            <a:off x="828291" y="639714"/>
            <a:ext cx="1866718" cy="336677"/>
          </a:xfrm>
          <a:prstGeom prst="rect">
            <a:avLst/>
          </a:prstGeom>
        </p:spPr>
        <p:txBody>
          <a:bodyPr lIns="0" tIns="0" rIns="0" bIns="0" rtlCol="0" anchor="t">
            <a:spAutoFit/>
          </a:bodyPr>
          <a:lstStyle/>
          <a:p>
            <a:pPr algn="l">
              <a:lnSpc>
                <a:spcPts val="2463"/>
              </a:lnSpc>
            </a:pPr>
            <a:r>
              <a:rPr lang="en-US" sz="2199">
                <a:solidFill>
                  <a:srgbClr val="585EFF"/>
                </a:solidFill>
                <a:latin typeface="Arcade Gamer"/>
                <a:ea typeface="Arcade Gamer"/>
                <a:cs typeface="Arcade Gamer"/>
                <a:sym typeface="Arcade Gamer"/>
              </a:rPr>
              <a:t>PLAYER 1</a:t>
            </a:r>
          </a:p>
        </p:txBody>
      </p:sp>
      <p:sp>
        <p:nvSpPr>
          <p:cNvPr id="30" name="TextBox 30"/>
          <p:cNvSpPr txBox="1"/>
          <p:nvPr/>
        </p:nvSpPr>
        <p:spPr>
          <a:xfrm>
            <a:off x="7021769" y="682309"/>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9000</a:t>
            </a:r>
          </a:p>
        </p:txBody>
      </p:sp>
      <p:sp>
        <p:nvSpPr>
          <p:cNvPr id="31" name="TextBox 31"/>
          <p:cNvSpPr txBox="1"/>
          <p:nvPr/>
        </p:nvSpPr>
        <p:spPr>
          <a:xfrm>
            <a:off x="5453938" y="4876865"/>
            <a:ext cx="7332834" cy="641201"/>
          </a:xfrm>
          <a:prstGeom prst="rect">
            <a:avLst/>
          </a:prstGeom>
        </p:spPr>
        <p:txBody>
          <a:bodyPr wrap="square" lIns="0" tIns="0" rIns="0" bIns="0" rtlCol="0" anchor="t">
            <a:spAutoFit/>
          </a:bodyPr>
          <a:lstStyle/>
          <a:p>
            <a:pPr algn="ctr">
              <a:lnSpc>
                <a:spcPts val="2463"/>
              </a:lnSpc>
              <a:spcBef>
                <a:spcPct val="0"/>
              </a:spcBef>
            </a:pPr>
            <a:r>
              <a:rPr lang="en-US" sz="2199" dirty="0" err="1">
                <a:solidFill>
                  <a:srgbClr val="FFFFFF"/>
                </a:solidFill>
                <a:latin typeface="Arcade Gamer"/>
                <a:ea typeface="Arcade Gamer"/>
                <a:cs typeface="Arcade Gamer"/>
                <a:sym typeface="Arcade Gamer"/>
              </a:rPr>
              <a:t>Bsides</a:t>
            </a:r>
            <a:r>
              <a:rPr lang="en-US" sz="2199" dirty="0">
                <a:solidFill>
                  <a:srgbClr val="FFFFFF"/>
                </a:solidFill>
                <a:latin typeface="Arcade Gamer"/>
                <a:ea typeface="Arcade Gamer"/>
                <a:cs typeface="Arcade Gamer"/>
                <a:sym typeface="Arcade Gamer"/>
              </a:rPr>
              <a:t> Colorado Springs- September 14th, 2024</a:t>
            </a:r>
          </a:p>
        </p:txBody>
      </p:sp>
      <p:sp>
        <p:nvSpPr>
          <p:cNvPr id="32" name="TextBox 32"/>
          <p:cNvSpPr txBox="1"/>
          <p:nvPr/>
        </p:nvSpPr>
        <p:spPr>
          <a:xfrm>
            <a:off x="7237335" y="5511513"/>
            <a:ext cx="3813329" cy="320601"/>
          </a:xfrm>
          <a:prstGeom prst="rect">
            <a:avLst/>
          </a:prstGeom>
        </p:spPr>
        <p:txBody>
          <a:bodyPr wrap="square" lIns="0" tIns="0" rIns="0" bIns="0" rtlCol="0" anchor="t">
            <a:spAutoFit/>
          </a:bodyPr>
          <a:lstStyle/>
          <a:p>
            <a:pPr algn="ctr">
              <a:lnSpc>
                <a:spcPts val="2463"/>
              </a:lnSpc>
              <a:spcBef>
                <a:spcPct val="0"/>
              </a:spcBef>
            </a:pPr>
            <a:r>
              <a:rPr lang="en-US" sz="2199" dirty="0">
                <a:solidFill>
                  <a:srgbClr val="FFFFFF"/>
                </a:solidFill>
                <a:latin typeface="Arcade Gamer"/>
                <a:ea typeface="Arcade Gamer"/>
                <a:cs typeface="Arcade Gamer"/>
                <a:sym typeface="Arcade Gamer"/>
              </a:rPr>
              <a:t>JACOB LATONIS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7" name="Group 7"/>
          <p:cNvGrpSpPr/>
          <p:nvPr/>
        </p:nvGrpSpPr>
        <p:grpSpPr>
          <a:xfrm>
            <a:off x="8186164" y="2475210"/>
            <a:ext cx="9073136" cy="1472865"/>
            <a:chOff x="0" y="0"/>
            <a:chExt cx="2389632" cy="387915"/>
          </a:xfrm>
        </p:grpSpPr>
        <p:sp>
          <p:nvSpPr>
            <p:cNvPr id="8" name="Freeform 8"/>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9" name="TextBox 9"/>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Written in Python (Jython) or JAva</a:t>
              </a:r>
            </a:p>
          </p:txBody>
        </p:sp>
      </p:grpSp>
      <p:sp>
        <p:nvSpPr>
          <p:cNvPr id="10" name="Freeform 10"/>
          <p:cNvSpPr/>
          <p:nvPr/>
        </p:nvSpPr>
        <p:spPr>
          <a:xfrm flipH="1">
            <a:off x="8712793" y="2933700"/>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8186164" y="4675561"/>
            <a:ext cx="9073136" cy="1472865"/>
            <a:chOff x="0" y="0"/>
            <a:chExt cx="2389632" cy="387915"/>
          </a:xfrm>
        </p:grpSpPr>
        <p:sp>
          <p:nvSpPr>
            <p:cNvPr id="12" name="Freeform 12"/>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3" name="TextBox 13"/>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Access to the FLATAPI and more</a:t>
              </a:r>
            </a:p>
          </p:txBody>
        </p:sp>
      </p:grpSp>
      <p:sp>
        <p:nvSpPr>
          <p:cNvPr id="14" name="Freeform 14"/>
          <p:cNvSpPr/>
          <p:nvPr/>
        </p:nvSpPr>
        <p:spPr>
          <a:xfrm flipH="1">
            <a:off x="8725287" y="5143500"/>
            <a:ext cx="335928" cy="313329"/>
          </a:xfrm>
          <a:custGeom>
            <a:avLst/>
            <a:gdLst/>
            <a:ahLst/>
            <a:cxnLst/>
            <a:rect l="l" t="t" r="r" b="b"/>
            <a:pathLst>
              <a:path w="335928" h="313329">
                <a:moveTo>
                  <a:pt x="335928" y="0"/>
                </a:moveTo>
                <a:lnTo>
                  <a:pt x="0" y="0"/>
                </a:lnTo>
                <a:lnTo>
                  <a:pt x="0" y="313328"/>
                </a:lnTo>
                <a:lnTo>
                  <a:pt x="335928" y="313328"/>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5" name="Group 15"/>
          <p:cNvGrpSpPr/>
          <p:nvPr/>
        </p:nvGrpSpPr>
        <p:grpSpPr>
          <a:xfrm>
            <a:off x="8186164" y="6872325"/>
            <a:ext cx="9073136" cy="1472865"/>
            <a:chOff x="0" y="0"/>
            <a:chExt cx="2389632" cy="387915"/>
          </a:xfrm>
        </p:grpSpPr>
        <p:sp>
          <p:nvSpPr>
            <p:cNvPr id="16" name="Freeform 16"/>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7" name="TextBox 17"/>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Can be ran from CLI or Action</a:t>
              </a:r>
            </a:p>
          </p:txBody>
        </p:sp>
      </p:grpSp>
      <p:sp>
        <p:nvSpPr>
          <p:cNvPr id="18" name="Freeform 18"/>
          <p:cNvSpPr/>
          <p:nvPr/>
        </p:nvSpPr>
        <p:spPr>
          <a:xfrm flipH="1">
            <a:off x="8712793" y="7353300"/>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9" name="Picture 19"/>
          <p:cNvPicPr>
            <a:picLocks noChangeAspect="1"/>
          </p:cNvPicPr>
          <p:nvPr/>
        </p:nvPicPr>
        <p:blipFill>
          <a:blip r:embed="rId8"/>
          <a:srcRect/>
          <a:stretch>
            <a:fillRect/>
          </a:stretch>
        </p:blipFill>
        <p:spPr>
          <a:xfrm>
            <a:off x="16848318" y="719461"/>
            <a:ext cx="744368" cy="331244"/>
          </a:xfrm>
          <a:prstGeom prst="rect">
            <a:avLst/>
          </a:prstGeom>
        </p:spPr>
      </p:pic>
      <p:sp>
        <p:nvSpPr>
          <p:cNvPr id="20" name="Freeform 20"/>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1" name="Group 21"/>
          <p:cNvGrpSpPr/>
          <p:nvPr/>
        </p:nvGrpSpPr>
        <p:grpSpPr>
          <a:xfrm>
            <a:off x="7234164" y="588745"/>
            <a:ext cx="1211480" cy="624416"/>
            <a:chOff x="0" y="0"/>
            <a:chExt cx="1615307" cy="832555"/>
          </a:xfrm>
        </p:grpSpPr>
        <p:sp>
          <p:nvSpPr>
            <p:cNvPr id="22" name="TextBox 22"/>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23" name="Freeform 23"/>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24" name="Group 24"/>
          <p:cNvGrpSpPr/>
          <p:nvPr/>
        </p:nvGrpSpPr>
        <p:grpSpPr>
          <a:xfrm>
            <a:off x="10191499" y="729709"/>
            <a:ext cx="862336" cy="327152"/>
            <a:chOff x="0" y="0"/>
            <a:chExt cx="1149782" cy="436203"/>
          </a:xfrm>
        </p:grpSpPr>
        <p:sp>
          <p:nvSpPr>
            <p:cNvPr id="25" name="TextBox 25"/>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26" name="Freeform 26"/>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27" name="Group 27"/>
          <p:cNvGrpSpPr/>
          <p:nvPr/>
        </p:nvGrpSpPr>
        <p:grpSpPr>
          <a:xfrm>
            <a:off x="8863538" y="703945"/>
            <a:ext cx="908861" cy="327152"/>
            <a:chOff x="0" y="0"/>
            <a:chExt cx="1211815" cy="436203"/>
          </a:xfrm>
        </p:grpSpPr>
        <p:sp>
          <p:nvSpPr>
            <p:cNvPr id="28" name="TextBox 28"/>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9" name="Freeform 29"/>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30" name="TextBox 30"/>
          <p:cNvSpPr txBox="1"/>
          <p:nvPr/>
        </p:nvSpPr>
        <p:spPr>
          <a:xfrm>
            <a:off x="1028700" y="1671132"/>
            <a:ext cx="6370672" cy="30619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SCRIPTING</a:t>
            </a:r>
          </a:p>
          <a:p>
            <a:pPr algn="ctr">
              <a:lnSpc>
                <a:spcPts val="7839"/>
              </a:lnSpc>
            </a:pPr>
            <a:r>
              <a:rPr lang="en-US" sz="6999">
                <a:solidFill>
                  <a:srgbClr val="FF63D8"/>
                </a:solidFill>
                <a:latin typeface="Arcade Gamer"/>
                <a:ea typeface="Arcade Gamer"/>
                <a:cs typeface="Arcade Gamer"/>
                <a:sym typeface="Arcade Gamer"/>
              </a:rPr>
              <a:t>IN</a:t>
            </a:r>
          </a:p>
          <a:p>
            <a:pPr algn="ctr">
              <a:lnSpc>
                <a:spcPts val="7839"/>
              </a:lnSpc>
            </a:pPr>
            <a:r>
              <a:rPr lang="en-US" sz="6999">
                <a:solidFill>
                  <a:srgbClr val="FF63D8"/>
                </a:solidFill>
                <a:latin typeface="Arcade Gamer"/>
                <a:ea typeface="Arcade Gamer"/>
                <a:cs typeface="Arcade Gamer"/>
                <a:sym typeface="Arcade Gamer"/>
              </a:rPr>
              <a:t>GHIDRA</a:t>
            </a:r>
          </a:p>
        </p:txBody>
      </p:sp>
      <p:pic>
        <p:nvPicPr>
          <p:cNvPr id="31" name="Picture 31"/>
          <p:cNvPicPr>
            <a:picLocks noChangeAspect="1"/>
          </p:cNvPicPr>
          <p:nvPr/>
        </p:nvPicPr>
        <p:blipFill>
          <a:blip r:embed="rId17"/>
          <a:srcRect/>
          <a:stretch>
            <a:fillRect/>
          </a:stretch>
        </p:blipFill>
        <p:spPr>
          <a:xfrm>
            <a:off x="3761202" y="6165350"/>
            <a:ext cx="905668" cy="1443408"/>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7" name="Group 7"/>
          <p:cNvGrpSpPr/>
          <p:nvPr/>
        </p:nvGrpSpPr>
        <p:grpSpPr>
          <a:xfrm>
            <a:off x="8186164" y="2475210"/>
            <a:ext cx="9073136" cy="1472865"/>
            <a:chOff x="0" y="0"/>
            <a:chExt cx="2389632" cy="387915"/>
          </a:xfrm>
        </p:grpSpPr>
        <p:sp>
          <p:nvSpPr>
            <p:cNvPr id="8" name="Freeform 8"/>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9" name="TextBox 9"/>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Written in JAVA</a:t>
              </a:r>
            </a:p>
          </p:txBody>
        </p:sp>
      </p:grpSp>
      <p:sp>
        <p:nvSpPr>
          <p:cNvPr id="10" name="Freeform 10"/>
          <p:cNvSpPr/>
          <p:nvPr/>
        </p:nvSpPr>
        <p:spPr>
          <a:xfrm flipH="1">
            <a:off x="8715087" y="2925952"/>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8186164" y="4675561"/>
            <a:ext cx="9073136" cy="1472865"/>
            <a:chOff x="0" y="0"/>
            <a:chExt cx="2389632" cy="387915"/>
          </a:xfrm>
        </p:grpSpPr>
        <p:sp>
          <p:nvSpPr>
            <p:cNvPr id="12" name="Freeform 12"/>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3" name="TextBox 13"/>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dirty="0">
                  <a:solidFill>
                    <a:srgbClr val="FFFFFF"/>
                  </a:solidFill>
                  <a:latin typeface="Disket Mono"/>
                  <a:ea typeface="Disket Mono"/>
                  <a:cs typeface="Disket Mono"/>
                  <a:sym typeface="Disket Mono"/>
                </a:rPr>
                <a:t>    Allows for more in-Depth Use than    Scripting (keep state, GUI, </a:t>
              </a:r>
              <a:r>
                <a:rPr lang="en-US" sz="2399" dirty="0" err="1">
                  <a:solidFill>
                    <a:srgbClr val="FFFFFF"/>
                  </a:solidFill>
                  <a:latin typeface="Disket Mono"/>
                  <a:ea typeface="Disket Mono"/>
                  <a:cs typeface="Disket Mono"/>
                  <a:sym typeface="Disket Mono"/>
                </a:rPr>
                <a:t>etc</a:t>
              </a:r>
              <a:r>
                <a:rPr lang="en-US" sz="2399" dirty="0">
                  <a:solidFill>
                    <a:srgbClr val="FFFFFF"/>
                  </a:solidFill>
                  <a:latin typeface="Disket Mono"/>
                  <a:ea typeface="Disket Mono"/>
                  <a:cs typeface="Disket Mono"/>
                  <a:sym typeface="Disket Mono"/>
                </a:rPr>
                <a:t>)</a:t>
              </a:r>
            </a:p>
          </p:txBody>
        </p:sp>
      </p:grpSp>
      <p:sp>
        <p:nvSpPr>
          <p:cNvPr id="14" name="Freeform 14"/>
          <p:cNvSpPr/>
          <p:nvPr/>
        </p:nvSpPr>
        <p:spPr>
          <a:xfrm flipH="1">
            <a:off x="8688508" y="4967183"/>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5" name="Group 15"/>
          <p:cNvGrpSpPr/>
          <p:nvPr/>
        </p:nvGrpSpPr>
        <p:grpSpPr>
          <a:xfrm>
            <a:off x="8186164" y="6872325"/>
            <a:ext cx="9073136" cy="1472865"/>
            <a:chOff x="0" y="0"/>
            <a:chExt cx="2389632" cy="387915"/>
          </a:xfrm>
        </p:grpSpPr>
        <p:sp>
          <p:nvSpPr>
            <p:cNvPr id="16" name="Freeform 16"/>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7" name="TextBox 17"/>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Can be built and distributed, instead of a script</a:t>
              </a:r>
            </a:p>
          </p:txBody>
        </p:sp>
      </p:grpSp>
      <p:sp>
        <p:nvSpPr>
          <p:cNvPr id="18" name="Freeform 18"/>
          <p:cNvSpPr/>
          <p:nvPr/>
        </p:nvSpPr>
        <p:spPr>
          <a:xfrm flipH="1">
            <a:off x="8695574" y="711509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9" name="Picture 19"/>
          <p:cNvPicPr>
            <a:picLocks noChangeAspect="1"/>
          </p:cNvPicPr>
          <p:nvPr/>
        </p:nvPicPr>
        <p:blipFill>
          <a:blip r:embed="rId8"/>
          <a:srcRect/>
          <a:stretch>
            <a:fillRect/>
          </a:stretch>
        </p:blipFill>
        <p:spPr>
          <a:xfrm>
            <a:off x="16848318" y="719461"/>
            <a:ext cx="744368" cy="331244"/>
          </a:xfrm>
          <a:prstGeom prst="rect">
            <a:avLst/>
          </a:prstGeom>
        </p:spPr>
      </p:pic>
      <p:sp>
        <p:nvSpPr>
          <p:cNvPr id="20" name="Freeform 20"/>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1" name="Group 21"/>
          <p:cNvGrpSpPr/>
          <p:nvPr/>
        </p:nvGrpSpPr>
        <p:grpSpPr>
          <a:xfrm>
            <a:off x="7234164" y="588745"/>
            <a:ext cx="1211480" cy="624416"/>
            <a:chOff x="0" y="0"/>
            <a:chExt cx="1615307" cy="832555"/>
          </a:xfrm>
        </p:grpSpPr>
        <p:sp>
          <p:nvSpPr>
            <p:cNvPr id="22" name="TextBox 22"/>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23" name="Freeform 23"/>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24" name="Group 24"/>
          <p:cNvGrpSpPr/>
          <p:nvPr/>
        </p:nvGrpSpPr>
        <p:grpSpPr>
          <a:xfrm>
            <a:off x="10191499" y="729709"/>
            <a:ext cx="862336" cy="327152"/>
            <a:chOff x="0" y="0"/>
            <a:chExt cx="1149782" cy="436203"/>
          </a:xfrm>
        </p:grpSpPr>
        <p:sp>
          <p:nvSpPr>
            <p:cNvPr id="25" name="TextBox 25"/>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26" name="Freeform 26"/>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27" name="Group 27"/>
          <p:cNvGrpSpPr/>
          <p:nvPr/>
        </p:nvGrpSpPr>
        <p:grpSpPr>
          <a:xfrm>
            <a:off x="8863538" y="703945"/>
            <a:ext cx="908861" cy="327152"/>
            <a:chOff x="0" y="0"/>
            <a:chExt cx="1211815" cy="436203"/>
          </a:xfrm>
        </p:grpSpPr>
        <p:sp>
          <p:nvSpPr>
            <p:cNvPr id="28" name="TextBox 28"/>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9" name="Freeform 29"/>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30" name="TextBox 30"/>
          <p:cNvSpPr txBox="1"/>
          <p:nvPr/>
        </p:nvSpPr>
        <p:spPr>
          <a:xfrm>
            <a:off x="1028700" y="1671132"/>
            <a:ext cx="6370672" cy="30619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PLUGINS</a:t>
            </a:r>
          </a:p>
          <a:p>
            <a:pPr algn="ctr">
              <a:lnSpc>
                <a:spcPts val="7839"/>
              </a:lnSpc>
            </a:pPr>
            <a:r>
              <a:rPr lang="en-US" sz="6999">
                <a:solidFill>
                  <a:srgbClr val="FF63D8"/>
                </a:solidFill>
                <a:latin typeface="Arcade Gamer"/>
                <a:ea typeface="Arcade Gamer"/>
                <a:cs typeface="Arcade Gamer"/>
                <a:sym typeface="Arcade Gamer"/>
              </a:rPr>
              <a:t>IN</a:t>
            </a:r>
          </a:p>
          <a:p>
            <a:pPr algn="ctr">
              <a:lnSpc>
                <a:spcPts val="7839"/>
              </a:lnSpc>
            </a:pPr>
            <a:r>
              <a:rPr lang="en-US" sz="6999">
                <a:solidFill>
                  <a:srgbClr val="FF63D8"/>
                </a:solidFill>
                <a:latin typeface="Arcade Gamer"/>
                <a:ea typeface="Arcade Gamer"/>
                <a:cs typeface="Arcade Gamer"/>
                <a:sym typeface="Arcade Gamer"/>
              </a:rPr>
              <a:t>GHIDRA</a:t>
            </a:r>
          </a:p>
        </p:txBody>
      </p:sp>
      <p:pic>
        <p:nvPicPr>
          <p:cNvPr id="31" name="Picture 31"/>
          <p:cNvPicPr>
            <a:picLocks noChangeAspect="1"/>
          </p:cNvPicPr>
          <p:nvPr/>
        </p:nvPicPr>
        <p:blipFill>
          <a:blip r:embed="rId17"/>
          <a:srcRect/>
          <a:stretch>
            <a:fillRect/>
          </a:stretch>
        </p:blipFill>
        <p:spPr>
          <a:xfrm>
            <a:off x="3328235" y="6148425"/>
            <a:ext cx="1771602" cy="1880067"/>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9" name="Picture 19"/>
          <p:cNvPicPr>
            <a:picLocks noChangeAspect="1"/>
          </p:cNvPicPr>
          <p:nvPr/>
        </p:nvPicPr>
        <p:blipFill>
          <a:blip r:embed="rId24"/>
          <a:srcRect/>
          <a:stretch>
            <a:fillRect/>
          </a:stretch>
        </p:blipFill>
        <p:spPr>
          <a:xfrm>
            <a:off x="4751254" y="6789831"/>
            <a:ext cx="971251" cy="1103694"/>
          </a:xfrm>
          <a:prstGeom prst="rect">
            <a:avLst/>
          </a:prstGeom>
        </p:spPr>
      </p:pic>
      <p:pic>
        <p:nvPicPr>
          <p:cNvPr id="20" name="Picture 20"/>
          <p:cNvPicPr>
            <a:picLocks noChangeAspect="1"/>
          </p:cNvPicPr>
          <p:nvPr/>
        </p:nvPicPr>
        <p:blipFill>
          <a:blip r:embed="rId25"/>
          <a:srcRect/>
          <a:stretch>
            <a:fillRect/>
          </a:stretch>
        </p:blipFill>
        <p:spPr>
          <a:xfrm>
            <a:off x="11868886" y="6773499"/>
            <a:ext cx="1003961" cy="1120026"/>
          </a:xfrm>
          <a:prstGeom prst="rect">
            <a:avLst/>
          </a:prstGeom>
        </p:spPr>
      </p:pic>
      <p:sp>
        <p:nvSpPr>
          <p:cNvPr id="21" name="TextBox 21"/>
          <p:cNvSpPr txBox="1"/>
          <p:nvPr/>
        </p:nvSpPr>
        <p:spPr>
          <a:xfrm>
            <a:off x="2719050" y="3044036"/>
            <a:ext cx="12849901" cy="129603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GAME BOY?</a:t>
            </a:r>
          </a:p>
        </p:txBody>
      </p:sp>
      <p:pic>
        <p:nvPicPr>
          <p:cNvPr id="22" name="Picture 22"/>
          <p:cNvPicPr>
            <a:picLocks noChangeAspect="1"/>
          </p:cNvPicPr>
          <p:nvPr/>
        </p:nvPicPr>
        <p:blipFill>
          <a:blip r:embed="rId26"/>
          <a:srcRect/>
          <a:stretch>
            <a:fillRect/>
          </a:stretch>
        </p:blipFill>
        <p:spPr>
          <a:xfrm>
            <a:off x="2719050" y="2222014"/>
            <a:ext cx="517579" cy="539145"/>
          </a:xfrm>
          <a:prstGeom prst="rect">
            <a:avLst/>
          </a:prstGeom>
        </p:spPr>
      </p:pic>
      <p:pic>
        <p:nvPicPr>
          <p:cNvPr id="23" name="Picture 23"/>
          <p:cNvPicPr>
            <a:picLocks noChangeAspect="1"/>
          </p:cNvPicPr>
          <p:nvPr/>
        </p:nvPicPr>
        <p:blipFill>
          <a:blip r:embed="rId26"/>
          <a:srcRect/>
          <a:stretch>
            <a:fillRect/>
          </a:stretch>
        </p:blipFill>
        <p:spPr>
          <a:xfrm>
            <a:off x="15104488" y="2491586"/>
            <a:ext cx="517579" cy="539145"/>
          </a:xfrm>
          <a:prstGeom prst="rect">
            <a:avLst/>
          </a:prstGeom>
        </p:spPr>
      </p:pic>
      <p:sp>
        <p:nvSpPr>
          <p:cNvPr id="24" name="Freeform 24"/>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5" name="Freeform 25"/>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6" name="Freeform 26"/>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7" name="Freeform 27"/>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8" name="Freeform 28"/>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9" name="Freeform 29"/>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0" name="Freeform 30"/>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1" name="Freeform 31"/>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3" name="Freeform 33"/>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1028700" y="1009650"/>
            <a:ext cx="7033228"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GAME BOY!</a:t>
            </a:r>
          </a:p>
        </p:txBody>
      </p:sp>
      <p:sp>
        <p:nvSpPr>
          <p:cNvPr id="3" name="Freeform 3"/>
          <p:cNvSpPr/>
          <p:nvPr/>
        </p:nvSpPr>
        <p:spPr>
          <a:xfrm>
            <a:off x="0" y="299759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4" name="Freeform 4"/>
          <p:cNvSpPr/>
          <p:nvPr/>
        </p:nvSpPr>
        <p:spPr>
          <a:xfrm>
            <a:off x="11327132" y="1559560"/>
            <a:ext cx="6132129" cy="8237494"/>
          </a:xfrm>
          <a:custGeom>
            <a:avLst/>
            <a:gdLst/>
            <a:ahLst/>
            <a:cxnLst/>
            <a:rect l="l" t="t" r="r" b="b"/>
            <a:pathLst>
              <a:path w="6132129" h="8237494">
                <a:moveTo>
                  <a:pt x="0" y="0"/>
                </a:moveTo>
                <a:lnTo>
                  <a:pt x="6132129" y="0"/>
                </a:lnTo>
                <a:lnTo>
                  <a:pt x="6132129" y="8237494"/>
                </a:lnTo>
                <a:lnTo>
                  <a:pt x="0" y="8237494"/>
                </a:lnTo>
                <a:lnTo>
                  <a:pt x="0" y="0"/>
                </a:lnTo>
                <a:close/>
              </a:path>
            </a:pathLst>
          </a:custGeom>
          <a:blipFill>
            <a:blip r:embed="rId4"/>
            <a:stretch>
              <a:fillRect/>
            </a:stretch>
          </a:blipFill>
        </p:spPr>
        <p:txBody>
          <a:bodyPr/>
          <a:lstStyle/>
          <a:p>
            <a:endParaRPr lang="en-US"/>
          </a:p>
        </p:txBody>
      </p:sp>
      <p:grpSp>
        <p:nvGrpSpPr>
          <p:cNvPr id="5" name="Group 5"/>
          <p:cNvGrpSpPr/>
          <p:nvPr/>
        </p:nvGrpSpPr>
        <p:grpSpPr>
          <a:xfrm>
            <a:off x="998905" y="2788790"/>
            <a:ext cx="9073136" cy="1472865"/>
            <a:chOff x="0" y="0"/>
            <a:chExt cx="2389632" cy="387915"/>
          </a:xfrm>
        </p:grpSpPr>
        <p:sp>
          <p:nvSpPr>
            <p:cNvPr id="6" name="Freeform 6"/>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7" name="TextBox 7"/>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Developed by Nintendo</a:t>
              </a:r>
            </a:p>
          </p:txBody>
        </p:sp>
      </p:grpSp>
      <p:sp>
        <p:nvSpPr>
          <p:cNvPr id="8" name="Freeform 8"/>
          <p:cNvSpPr/>
          <p:nvPr/>
        </p:nvSpPr>
        <p:spPr>
          <a:xfrm flipH="1">
            <a:off x="1525534" y="3368558"/>
            <a:ext cx="335928" cy="313329"/>
          </a:xfrm>
          <a:custGeom>
            <a:avLst/>
            <a:gdLst/>
            <a:ahLst/>
            <a:cxnLst/>
            <a:rect l="l" t="t" r="r" b="b"/>
            <a:pathLst>
              <a:path w="335928" h="313329">
                <a:moveTo>
                  <a:pt x="335927" y="0"/>
                </a:moveTo>
                <a:lnTo>
                  <a:pt x="0" y="0"/>
                </a:lnTo>
                <a:lnTo>
                  <a:pt x="0" y="313329"/>
                </a:lnTo>
                <a:lnTo>
                  <a:pt x="335927" y="313329"/>
                </a:lnTo>
                <a:lnTo>
                  <a:pt x="33592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9" name="Group 9"/>
          <p:cNvGrpSpPr/>
          <p:nvPr/>
        </p:nvGrpSpPr>
        <p:grpSpPr>
          <a:xfrm>
            <a:off x="998905" y="4543182"/>
            <a:ext cx="9073136" cy="1472865"/>
            <a:chOff x="0" y="0"/>
            <a:chExt cx="2389632" cy="387915"/>
          </a:xfrm>
        </p:grpSpPr>
        <p:sp>
          <p:nvSpPr>
            <p:cNvPr id="10" name="Freeform 10"/>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1" name="TextBox 11"/>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Originally released in 1989</a:t>
              </a:r>
            </a:p>
          </p:txBody>
        </p:sp>
      </p:grpSp>
      <p:sp>
        <p:nvSpPr>
          <p:cNvPr id="12" name="Freeform 12"/>
          <p:cNvSpPr/>
          <p:nvPr/>
        </p:nvSpPr>
        <p:spPr>
          <a:xfrm flipH="1">
            <a:off x="1525534" y="5122950"/>
            <a:ext cx="335928" cy="313329"/>
          </a:xfrm>
          <a:custGeom>
            <a:avLst/>
            <a:gdLst/>
            <a:ahLst/>
            <a:cxnLst/>
            <a:rect l="l" t="t" r="r" b="b"/>
            <a:pathLst>
              <a:path w="335928" h="313329">
                <a:moveTo>
                  <a:pt x="335927" y="0"/>
                </a:moveTo>
                <a:lnTo>
                  <a:pt x="0" y="0"/>
                </a:lnTo>
                <a:lnTo>
                  <a:pt x="0" y="313329"/>
                </a:lnTo>
                <a:lnTo>
                  <a:pt x="335927" y="313329"/>
                </a:lnTo>
                <a:lnTo>
                  <a:pt x="33592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3" name="Group 13"/>
          <p:cNvGrpSpPr/>
          <p:nvPr/>
        </p:nvGrpSpPr>
        <p:grpSpPr>
          <a:xfrm>
            <a:off x="998905" y="6297574"/>
            <a:ext cx="9073136" cy="1740865"/>
            <a:chOff x="0" y="0"/>
            <a:chExt cx="2389632" cy="458499"/>
          </a:xfrm>
        </p:grpSpPr>
        <p:sp>
          <p:nvSpPr>
            <p:cNvPr id="14" name="Freeform 14"/>
            <p:cNvSpPr/>
            <p:nvPr/>
          </p:nvSpPr>
          <p:spPr>
            <a:xfrm>
              <a:off x="0" y="0"/>
              <a:ext cx="2389632" cy="458499"/>
            </a:xfrm>
            <a:custGeom>
              <a:avLst/>
              <a:gdLst/>
              <a:ahLst/>
              <a:cxnLst/>
              <a:rect l="l" t="t" r="r" b="b"/>
              <a:pathLst>
                <a:path w="2389632" h="458499">
                  <a:moveTo>
                    <a:pt x="41811" y="0"/>
                  </a:moveTo>
                  <a:lnTo>
                    <a:pt x="2347822" y="0"/>
                  </a:lnTo>
                  <a:cubicBezTo>
                    <a:pt x="2370913" y="0"/>
                    <a:pt x="2389632" y="18719"/>
                    <a:pt x="2389632" y="41811"/>
                  </a:cubicBezTo>
                  <a:lnTo>
                    <a:pt x="2389632" y="416689"/>
                  </a:lnTo>
                  <a:cubicBezTo>
                    <a:pt x="2389632" y="439780"/>
                    <a:pt x="2370913" y="458499"/>
                    <a:pt x="2347822" y="458499"/>
                  </a:cubicBezTo>
                  <a:lnTo>
                    <a:pt x="41811" y="458499"/>
                  </a:lnTo>
                  <a:cubicBezTo>
                    <a:pt x="18719" y="458499"/>
                    <a:pt x="0" y="439780"/>
                    <a:pt x="0" y="416689"/>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5" name="TextBox 15"/>
            <p:cNvSpPr txBox="1"/>
            <p:nvPr/>
          </p:nvSpPr>
          <p:spPr>
            <a:xfrm>
              <a:off x="0" y="-57150"/>
              <a:ext cx="2389632" cy="515649"/>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lots, and lots, of games to play, games still being developed in indie scene</a:t>
              </a:r>
            </a:p>
          </p:txBody>
        </p:sp>
      </p:grpSp>
      <p:sp>
        <p:nvSpPr>
          <p:cNvPr id="16" name="Freeform 16"/>
          <p:cNvSpPr/>
          <p:nvPr/>
        </p:nvSpPr>
        <p:spPr>
          <a:xfrm flipH="1">
            <a:off x="1527828" y="6589569"/>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grpSp>
        <p:nvGrpSpPr>
          <p:cNvPr id="17" name="Group 17"/>
          <p:cNvGrpSpPr/>
          <p:nvPr/>
        </p:nvGrpSpPr>
        <p:grpSpPr>
          <a:xfrm>
            <a:off x="998905" y="8324189"/>
            <a:ext cx="9073136" cy="1472865"/>
            <a:chOff x="0" y="0"/>
            <a:chExt cx="2389632" cy="387915"/>
          </a:xfrm>
        </p:grpSpPr>
        <p:sp>
          <p:nvSpPr>
            <p:cNvPr id="18" name="Freeform 18"/>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9" name="TextBox 19"/>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still used for leisure and competitive play world wide</a:t>
              </a:r>
            </a:p>
          </p:txBody>
        </p:sp>
      </p:grpSp>
      <p:sp>
        <p:nvSpPr>
          <p:cNvPr id="20" name="Freeform 20"/>
          <p:cNvSpPr/>
          <p:nvPr/>
        </p:nvSpPr>
        <p:spPr>
          <a:xfrm flipH="1">
            <a:off x="1525534" y="8733764"/>
            <a:ext cx="335928" cy="313329"/>
          </a:xfrm>
          <a:custGeom>
            <a:avLst/>
            <a:gdLst/>
            <a:ahLst/>
            <a:cxnLst/>
            <a:rect l="l" t="t" r="r" b="b"/>
            <a:pathLst>
              <a:path w="335928" h="313329">
                <a:moveTo>
                  <a:pt x="335927" y="0"/>
                </a:moveTo>
                <a:lnTo>
                  <a:pt x="0" y="0"/>
                </a:lnTo>
                <a:lnTo>
                  <a:pt x="0" y="313329"/>
                </a:lnTo>
                <a:lnTo>
                  <a:pt x="335927" y="313329"/>
                </a:lnTo>
                <a:lnTo>
                  <a:pt x="335927"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7" name="Group 7"/>
          <p:cNvGrpSpPr/>
          <p:nvPr/>
        </p:nvGrpSpPr>
        <p:grpSpPr>
          <a:xfrm>
            <a:off x="8186164" y="2475210"/>
            <a:ext cx="9073136" cy="1472865"/>
            <a:chOff x="0" y="0"/>
            <a:chExt cx="2389632" cy="387915"/>
          </a:xfrm>
        </p:grpSpPr>
        <p:sp>
          <p:nvSpPr>
            <p:cNvPr id="8" name="Freeform 8"/>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9" name="TextBox 9"/>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small, handheld video games (lots)</a:t>
              </a:r>
            </a:p>
          </p:txBody>
        </p:sp>
      </p:grpSp>
      <p:sp>
        <p:nvSpPr>
          <p:cNvPr id="10" name="Freeform 10"/>
          <p:cNvSpPr/>
          <p:nvPr/>
        </p:nvSpPr>
        <p:spPr>
          <a:xfrm flipH="1">
            <a:off x="8712793" y="3054978"/>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1" name="Group 11"/>
          <p:cNvGrpSpPr/>
          <p:nvPr/>
        </p:nvGrpSpPr>
        <p:grpSpPr>
          <a:xfrm>
            <a:off x="8186164" y="4675561"/>
            <a:ext cx="9073136" cy="1472865"/>
            <a:chOff x="0" y="0"/>
            <a:chExt cx="2389632" cy="387915"/>
          </a:xfrm>
        </p:grpSpPr>
        <p:sp>
          <p:nvSpPr>
            <p:cNvPr id="12" name="Freeform 12"/>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3" name="TextBox 13"/>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8-bit CPU similar to 8080 SHARP CPU </a:t>
              </a:r>
            </a:p>
          </p:txBody>
        </p:sp>
      </p:grpSp>
      <p:sp>
        <p:nvSpPr>
          <p:cNvPr id="14" name="Freeform 14"/>
          <p:cNvSpPr/>
          <p:nvPr/>
        </p:nvSpPr>
        <p:spPr>
          <a:xfrm flipH="1">
            <a:off x="8712793" y="5255329"/>
            <a:ext cx="335928" cy="313329"/>
          </a:xfrm>
          <a:custGeom>
            <a:avLst/>
            <a:gdLst/>
            <a:ahLst/>
            <a:cxnLst/>
            <a:rect l="l" t="t" r="r" b="b"/>
            <a:pathLst>
              <a:path w="335928" h="313329">
                <a:moveTo>
                  <a:pt x="335928" y="0"/>
                </a:moveTo>
                <a:lnTo>
                  <a:pt x="0" y="0"/>
                </a:lnTo>
                <a:lnTo>
                  <a:pt x="0" y="313328"/>
                </a:lnTo>
                <a:lnTo>
                  <a:pt x="335928" y="313328"/>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5" name="Group 15"/>
          <p:cNvGrpSpPr/>
          <p:nvPr/>
        </p:nvGrpSpPr>
        <p:grpSpPr>
          <a:xfrm>
            <a:off x="8186164" y="6872325"/>
            <a:ext cx="9073136" cy="1472865"/>
            <a:chOff x="0" y="0"/>
            <a:chExt cx="2389632" cy="387915"/>
          </a:xfrm>
        </p:grpSpPr>
        <p:sp>
          <p:nvSpPr>
            <p:cNvPr id="16" name="Freeform 16"/>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17" name="TextBox 17"/>
            <p:cNvSpPr txBox="1"/>
            <p:nvPr/>
          </p:nvSpPr>
          <p:spPr>
            <a:xfrm>
              <a:off x="0" y="-57150"/>
              <a:ext cx="2389632" cy="445065"/>
            </a:xfrm>
            <a:prstGeom prst="rect">
              <a:avLst/>
            </a:prstGeom>
          </p:spPr>
          <p:txBody>
            <a:bodyPr lIns="254000" tIns="254000" rIns="254000" bIns="254000" rtlCol="0" anchor="ctr"/>
            <a:lstStyle/>
            <a:p>
              <a:pPr algn="l">
                <a:lnSpc>
                  <a:spcPts val="3359"/>
                </a:lnSpc>
              </a:pPr>
              <a:r>
                <a:rPr lang="en-US" sz="2399">
                  <a:solidFill>
                    <a:srgbClr val="FFFFFF"/>
                  </a:solidFill>
                  <a:latin typeface="Disket Mono"/>
                  <a:ea typeface="Disket Mono"/>
                  <a:cs typeface="Disket Mono"/>
                  <a:sym typeface="Disket Mono"/>
                </a:rPr>
                <a:t>    4.194304 MHz CPU | 160 x 144 Display </a:t>
              </a:r>
            </a:p>
          </p:txBody>
        </p:sp>
      </p:grpSp>
      <p:sp>
        <p:nvSpPr>
          <p:cNvPr id="18" name="Freeform 18"/>
          <p:cNvSpPr/>
          <p:nvPr/>
        </p:nvSpPr>
        <p:spPr>
          <a:xfrm flipH="1">
            <a:off x="8712793" y="7452093"/>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9" name="Picture 19"/>
          <p:cNvPicPr>
            <a:picLocks noChangeAspect="1"/>
          </p:cNvPicPr>
          <p:nvPr/>
        </p:nvPicPr>
        <p:blipFill>
          <a:blip r:embed="rId8"/>
          <a:srcRect/>
          <a:stretch>
            <a:fillRect/>
          </a:stretch>
        </p:blipFill>
        <p:spPr>
          <a:xfrm>
            <a:off x="16848318" y="719461"/>
            <a:ext cx="744368" cy="331244"/>
          </a:xfrm>
          <a:prstGeom prst="rect">
            <a:avLst/>
          </a:prstGeom>
        </p:spPr>
      </p:pic>
      <p:sp>
        <p:nvSpPr>
          <p:cNvPr id="20" name="Freeform 20"/>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1" name="Group 21"/>
          <p:cNvGrpSpPr/>
          <p:nvPr/>
        </p:nvGrpSpPr>
        <p:grpSpPr>
          <a:xfrm>
            <a:off x="7234164" y="588745"/>
            <a:ext cx="1211480" cy="624416"/>
            <a:chOff x="0" y="0"/>
            <a:chExt cx="1615307" cy="832555"/>
          </a:xfrm>
        </p:grpSpPr>
        <p:sp>
          <p:nvSpPr>
            <p:cNvPr id="22" name="TextBox 22"/>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23" name="Freeform 23"/>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24" name="Group 24"/>
          <p:cNvGrpSpPr/>
          <p:nvPr/>
        </p:nvGrpSpPr>
        <p:grpSpPr>
          <a:xfrm>
            <a:off x="10191499" y="729709"/>
            <a:ext cx="862336" cy="327152"/>
            <a:chOff x="0" y="0"/>
            <a:chExt cx="1149782" cy="436203"/>
          </a:xfrm>
        </p:grpSpPr>
        <p:sp>
          <p:nvSpPr>
            <p:cNvPr id="25" name="TextBox 25"/>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26" name="Freeform 26"/>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27" name="Group 27"/>
          <p:cNvGrpSpPr/>
          <p:nvPr/>
        </p:nvGrpSpPr>
        <p:grpSpPr>
          <a:xfrm>
            <a:off x="8863538" y="703945"/>
            <a:ext cx="908861" cy="327152"/>
            <a:chOff x="0" y="0"/>
            <a:chExt cx="1211815" cy="436203"/>
          </a:xfrm>
        </p:grpSpPr>
        <p:sp>
          <p:nvSpPr>
            <p:cNvPr id="28" name="TextBox 28"/>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9" name="Freeform 29"/>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30" name="Freeform 30"/>
          <p:cNvSpPr/>
          <p:nvPr/>
        </p:nvSpPr>
        <p:spPr>
          <a:xfrm>
            <a:off x="1028700" y="3246325"/>
            <a:ext cx="6491932" cy="4331336"/>
          </a:xfrm>
          <a:custGeom>
            <a:avLst/>
            <a:gdLst/>
            <a:ahLst/>
            <a:cxnLst/>
            <a:rect l="l" t="t" r="r" b="b"/>
            <a:pathLst>
              <a:path w="6491932" h="4331336">
                <a:moveTo>
                  <a:pt x="0" y="0"/>
                </a:moveTo>
                <a:lnTo>
                  <a:pt x="6491932" y="0"/>
                </a:lnTo>
                <a:lnTo>
                  <a:pt x="6491932" y="4331336"/>
                </a:lnTo>
                <a:lnTo>
                  <a:pt x="0" y="4331336"/>
                </a:lnTo>
                <a:lnTo>
                  <a:pt x="0" y="0"/>
                </a:lnTo>
                <a:close/>
              </a:path>
            </a:pathLst>
          </a:custGeom>
          <a:blipFill>
            <a:blip r:embed="rId17"/>
            <a:stretch>
              <a:fillRect/>
            </a:stretch>
          </a:blipFill>
        </p:spPr>
        <p:txBody>
          <a:bodyPr/>
          <a:lstStyle/>
          <a:p>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028700" y="4518780"/>
            <a:ext cx="7580385" cy="1617108"/>
            <a:chOff x="0" y="0"/>
            <a:chExt cx="1996480" cy="425905"/>
          </a:xfrm>
        </p:grpSpPr>
        <p:sp>
          <p:nvSpPr>
            <p:cNvPr id="3" name="Freeform 3"/>
            <p:cNvSpPr/>
            <p:nvPr/>
          </p:nvSpPr>
          <p:spPr>
            <a:xfrm>
              <a:off x="0" y="0"/>
              <a:ext cx="1996480" cy="425905"/>
            </a:xfrm>
            <a:custGeom>
              <a:avLst/>
              <a:gdLst/>
              <a:ahLst/>
              <a:cxnLst/>
              <a:rect l="l" t="t" r="r" b="b"/>
              <a:pathLst>
                <a:path w="1996480" h="425905">
                  <a:moveTo>
                    <a:pt x="50044" y="0"/>
                  </a:moveTo>
                  <a:lnTo>
                    <a:pt x="1946436" y="0"/>
                  </a:lnTo>
                  <a:cubicBezTo>
                    <a:pt x="1974074" y="0"/>
                    <a:pt x="1996480" y="22406"/>
                    <a:pt x="1996480" y="50044"/>
                  </a:cubicBezTo>
                  <a:lnTo>
                    <a:pt x="1996480" y="375861"/>
                  </a:lnTo>
                  <a:cubicBezTo>
                    <a:pt x="1996480" y="403499"/>
                    <a:pt x="1974074" y="425905"/>
                    <a:pt x="1946436" y="425905"/>
                  </a:cubicBezTo>
                  <a:lnTo>
                    <a:pt x="50044" y="425905"/>
                  </a:lnTo>
                  <a:cubicBezTo>
                    <a:pt x="22406" y="425905"/>
                    <a:pt x="0" y="403499"/>
                    <a:pt x="0" y="375861"/>
                  </a:cubicBezTo>
                  <a:lnTo>
                    <a:pt x="0" y="50044"/>
                  </a:lnTo>
                  <a:cubicBezTo>
                    <a:pt x="0" y="22406"/>
                    <a:pt x="22406" y="0"/>
                    <a:pt x="50044" y="0"/>
                  </a:cubicBezTo>
                  <a:close/>
                </a:path>
              </a:pathLst>
            </a:custGeom>
            <a:solidFill>
              <a:srgbClr val="000000"/>
            </a:solidFill>
            <a:ln w="47625" cap="rnd">
              <a:solidFill>
                <a:srgbClr val="21EF80"/>
              </a:solidFill>
              <a:prstDash val="solid"/>
              <a:round/>
            </a:ln>
          </p:spPr>
          <p:txBody>
            <a:bodyPr/>
            <a:lstStyle/>
            <a:p>
              <a:endParaRPr lang="en-US"/>
            </a:p>
          </p:txBody>
        </p:sp>
        <p:sp>
          <p:nvSpPr>
            <p:cNvPr id="4" name="TextBox 4"/>
            <p:cNvSpPr txBox="1"/>
            <p:nvPr/>
          </p:nvSpPr>
          <p:spPr>
            <a:xfrm>
              <a:off x="0" y="-66675"/>
              <a:ext cx="1996480" cy="492580"/>
            </a:xfrm>
            <a:prstGeom prst="rect">
              <a:avLst/>
            </a:prstGeom>
          </p:spPr>
          <p:txBody>
            <a:bodyPr lIns="254000" tIns="254000" rIns="254000" bIns="254000" rtlCol="0" anchor="ctr"/>
            <a:lstStyle/>
            <a:p>
              <a:pPr algn="ctr">
                <a:lnSpc>
                  <a:spcPts val="3080"/>
                </a:lnSpc>
              </a:pPr>
              <a:r>
                <a:rPr lang="en-US" sz="2200" u="sng">
                  <a:solidFill>
                    <a:srgbClr val="21EF80"/>
                  </a:solidFill>
                  <a:latin typeface="Arcade Gamer"/>
                  <a:ea typeface="Arcade Gamer"/>
                  <a:cs typeface="Arcade Gamer"/>
                  <a:sym typeface="Arcade Gamer"/>
                  <a:hlinkClick r:id="rId2" tooltip="https://github.com/Gekkio/gb-research/tree/main/sm83-cpu-core"/>
                </a:rPr>
                <a:t>GEKKIO/GB-RESEARCH</a:t>
              </a:r>
            </a:p>
          </p:txBody>
        </p:sp>
      </p:grpSp>
      <p:grpSp>
        <p:nvGrpSpPr>
          <p:cNvPr id="5" name="Group 5"/>
          <p:cNvGrpSpPr/>
          <p:nvPr/>
        </p:nvGrpSpPr>
        <p:grpSpPr>
          <a:xfrm>
            <a:off x="1028700" y="6698217"/>
            <a:ext cx="7580385" cy="1617108"/>
            <a:chOff x="0" y="0"/>
            <a:chExt cx="1996480" cy="425905"/>
          </a:xfrm>
        </p:grpSpPr>
        <p:sp>
          <p:nvSpPr>
            <p:cNvPr id="6" name="Freeform 6"/>
            <p:cNvSpPr/>
            <p:nvPr/>
          </p:nvSpPr>
          <p:spPr>
            <a:xfrm>
              <a:off x="0" y="0"/>
              <a:ext cx="1996480" cy="425905"/>
            </a:xfrm>
            <a:custGeom>
              <a:avLst/>
              <a:gdLst/>
              <a:ahLst/>
              <a:cxnLst/>
              <a:rect l="l" t="t" r="r" b="b"/>
              <a:pathLst>
                <a:path w="1996480" h="425905">
                  <a:moveTo>
                    <a:pt x="50044" y="0"/>
                  </a:moveTo>
                  <a:lnTo>
                    <a:pt x="1946436" y="0"/>
                  </a:lnTo>
                  <a:cubicBezTo>
                    <a:pt x="1974074" y="0"/>
                    <a:pt x="1996480" y="22406"/>
                    <a:pt x="1996480" y="50044"/>
                  </a:cubicBezTo>
                  <a:lnTo>
                    <a:pt x="1996480" y="375861"/>
                  </a:lnTo>
                  <a:cubicBezTo>
                    <a:pt x="1996480" y="403499"/>
                    <a:pt x="1974074" y="425905"/>
                    <a:pt x="1946436" y="425905"/>
                  </a:cubicBezTo>
                  <a:lnTo>
                    <a:pt x="50044" y="425905"/>
                  </a:lnTo>
                  <a:cubicBezTo>
                    <a:pt x="22406" y="425905"/>
                    <a:pt x="0" y="403499"/>
                    <a:pt x="0" y="375861"/>
                  </a:cubicBezTo>
                  <a:lnTo>
                    <a:pt x="0" y="50044"/>
                  </a:lnTo>
                  <a:cubicBezTo>
                    <a:pt x="0" y="22406"/>
                    <a:pt x="22406" y="0"/>
                    <a:pt x="50044" y="0"/>
                  </a:cubicBezTo>
                  <a:close/>
                </a:path>
              </a:pathLst>
            </a:custGeom>
            <a:solidFill>
              <a:srgbClr val="000000"/>
            </a:solidFill>
            <a:ln w="47625" cap="rnd">
              <a:solidFill>
                <a:srgbClr val="FF63D8"/>
              </a:solidFill>
              <a:prstDash val="solid"/>
              <a:round/>
            </a:ln>
          </p:spPr>
          <p:txBody>
            <a:bodyPr/>
            <a:lstStyle/>
            <a:p>
              <a:endParaRPr lang="en-US"/>
            </a:p>
          </p:txBody>
        </p:sp>
        <p:sp>
          <p:nvSpPr>
            <p:cNvPr id="7" name="TextBox 7"/>
            <p:cNvSpPr txBox="1"/>
            <p:nvPr/>
          </p:nvSpPr>
          <p:spPr>
            <a:xfrm>
              <a:off x="0" y="-66675"/>
              <a:ext cx="1996480" cy="492580"/>
            </a:xfrm>
            <a:prstGeom prst="rect">
              <a:avLst/>
            </a:prstGeom>
          </p:spPr>
          <p:txBody>
            <a:bodyPr lIns="254000" tIns="254000" rIns="254000" bIns="254000" rtlCol="0" anchor="ctr"/>
            <a:lstStyle/>
            <a:p>
              <a:pPr algn="ctr">
                <a:lnSpc>
                  <a:spcPts val="3080"/>
                </a:lnSpc>
              </a:pPr>
              <a:r>
                <a:rPr lang="en-US" sz="2200" u="sng">
                  <a:solidFill>
                    <a:srgbClr val="FF63D8"/>
                  </a:solidFill>
                  <a:latin typeface="Arcade Gamer"/>
                  <a:ea typeface="Arcade Gamer"/>
                  <a:cs typeface="Arcade Gamer"/>
                  <a:sym typeface="Arcade Gamer"/>
                  <a:hlinkClick r:id="rId3" tooltip="https://github.com/Gekkio/GhidraBoy"/>
                </a:rPr>
                <a:t>GEKKIO/GHIDRABOY</a:t>
              </a:r>
            </a:p>
          </p:txBody>
        </p:sp>
      </p:grpSp>
      <p:grpSp>
        <p:nvGrpSpPr>
          <p:cNvPr id="8" name="Group 8"/>
          <p:cNvGrpSpPr/>
          <p:nvPr/>
        </p:nvGrpSpPr>
        <p:grpSpPr>
          <a:xfrm>
            <a:off x="9237376" y="4518780"/>
            <a:ext cx="7580385" cy="1617108"/>
            <a:chOff x="0" y="0"/>
            <a:chExt cx="1996480" cy="425905"/>
          </a:xfrm>
        </p:grpSpPr>
        <p:sp>
          <p:nvSpPr>
            <p:cNvPr id="9" name="Freeform 9"/>
            <p:cNvSpPr/>
            <p:nvPr/>
          </p:nvSpPr>
          <p:spPr>
            <a:xfrm>
              <a:off x="0" y="0"/>
              <a:ext cx="1996480" cy="425905"/>
            </a:xfrm>
            <a:custGeom>
              <a:avLst/>
              <a:gdLst/>
              <a:ahLst/>
              <a:cxnLst/>
              <a:rect l="l" t="t" r="r" b="b"/>
              <a:pathLst>
                <a:path w="1996480" h="425905">
                  <a:moveTo>
                    <a:pt x="50044" y="0"/>
                  </a:moveTo>
                  <a:lnTo>
                    <a:pt x="1946436" y="0"/>
                  </a:lnTo>
                  <a:cubicBezTo>
                    <a:pt x="1974074" y="0"/>
                    <a:pt x="1996480" y="22406"/>
                    <a:pt x="1996480" y="50044"/>
                  </a:cubicBezTo>
                  <a:lnTo>
                    <a:pt x="1996480" y="375861"/>
                  </a:lnTo>
                  <a:cubicBezTo>
                    <a:pt x="1996480" y="403499"/>
                    <a:pt x="1974074" y="425905"/>
                    <a:pt x="1946436" y="425905"/>
                  </a:cubicBezTo>
                  <a:lnTo>
                    <a:pt x="50044" y="425905"/>
                  </a:lnTo>
                  <a:cubicBezTo>
                    <a:pt x="22406" y="425905"/>
                    <a:pt x="0" y="403499"/>
                    <a:pt x="0" y="375861"/>
                  </a:cubicBezTo>
                  <a:lnTo>
                    <a:pt x="0" y="50044"/>
                  </a:lnTo>
                  <a:cubicBezTo>
                    <a:pt x="0" y="22406"/>
                    <a:pt x="22406" y="0"/>
                    <a:pt x="50044" y="0"/>
                  </a:cubicBezTo>
                  <a:close/>
                </a:path>
              </a:pathLst>
            </a:custGeom>
            <a:solidFill>
              <a:srgbClr val="000000"/>
            </a:solidFill>
            <a:ln w="47625" cap="rnd">
              <a:solidFill>
                <a:srgbClr val="FF63D8"/>
              </a:solidFill>
              <a:prstDash val="solid"/>
              <a:round/>
            </a:ln>
          </p:spPr>
          <p:txBody>
            <a:bodyPr/>
            <a:lstStyle/>
            <a:p>
              <a:endParaRPr lang="en-US"/>
            </a:p>
          </p:txBody>
        </p:sp>
        <p:sp>
          <p:nvSpPr>
            <p:cNvPr id="10" name="TextBox 10"/>
            <p:cNvSpPr txBox="1"/>
            <p:nvPr/>
          </p:nvSpPr>
          <p:spPr>
            <a:xfrm>
              <a:off x="0" y="-66675"/>
              <a:ext cx="1996480" cy="492580"/>
            </a:xfrm>
            <a:prstGeom prst="rect">
              <a:avLst/>
            </a:prstGeom>
          </p:spPr>
          <p:txBody>
            <a:bodyPr lIns="254000" tIns="254000" rIns="254000" bIns="254000" rtlCol="0" anchor="ctr"/>
            <a:lstStyle/>
            <a:p>
              <a:pPr algn="ctr">
                <a:lnSpc>
                  <a:spcPts val="3080"/>
                </a:lnSpc>
              </a:pPr>
              <a:r>
                <a:rPr lang="en-US" sz="2200" u="sng">
                  <a:solidFill>
                    <a:srgbClr val="FF63D8"/>
                  </a:solidFill>
                  <a:latin typeface="Arcade Gamer"/>
                  <a:ea typeface="Arcade Gamer"/>
                  <a:cs typeface="Arcade Gamer"/>
                  <a:sym typeface="Arcade Gamer"/>
                  <a:hlinkClick r:id="rId4" tooltip="https://gbdev.io/pandocs/"/>
                </a:rPr>
                <a:t>GAME BOY PANDOCS</a:t>
              </a:r>
            </a:p>
          </p:txBody>
        </p:sp>
      </p:grpSp>
      <p:grpSp>
        <p:nvGrpSpPr>
          <p:cNvPr id="11" name="Group 11"/>
          <p:cNvGrpSpPr/>
          <p:nvPr/>
        </p:nvGrpSpPr>
        <p:grpSpPr>
          <a:xfrm>
            <a:off x="9237376" y="6698217"/>
            <a:ext cx="7580385" cy="1617108"/>
            <a:chOff x="0" y="0"/>
            <a:chExt cx="1996480" cy="425905"/>
          </a:xfrm>
        </p:grpSpPr>
        <p:sp>
          <p:nvSpPr>
            <p:cNvPr id="12" name="Freeform 12"/>
            <p:cNvSpPr/>
            <p:nvPr/>
          </p:nvSpPr>
          <p:spPr>
            <a:xfrm>
              <a:off x="0" y="0"/>
              <a:ext cx="1996480" cy="425905"/>
            </a:xfrm>
            <a:custGeom>
              <a:avLst/>
              <a:gdLst/>
              <a:ahLst/>
              <a:cxnLst/>
              <a:rect l="l" t="t" r="r" b="b"/>
              <a:pathLst>
                <a:path w="1996480" h="425905">
                  <a:moveTo>
                    <a:pt x="50044" y="0"/>
                  </a:moveTo>
                  <a:lnTo>
                    <a:pt x="1946436" y="0"/>
                  </a:lnTo>
                  <a:cubicBezTo>
                    <a:pt x="1974074" y="0"/>
                    <a:pt x="1996480" y="22406"/>
                    <a:pt x="1996480" y="50044"/>
                  </a:cubicBezTo>
                  <a:lnTo>
                    <a:pt x="1996480" y="375861"/>
                  </a:lnTo>
                  <a:cubicBezTo>
                    <a:pt x="1996480" y="403499"/>
                    <a:pt x="1974074" y="425905"/>
                    <a:pt x="1946436" y="425905"/>
                  </a:cubicBezTo>
                  <a:lnTo>
                    <a:pt x="50044" y="425905"/>
                  </a:lnTo>
                  <a:cubicBezTo>
                    <a:pt x="22406" y="425905"/>
                    <a:pt x="0" y="403499"/>
                    <a:pt x="0" y="375861"/>
                  </a:cubicBezTo>
                  <a:lnTo>
                    <a:pt x="0" y="50044"/>
                  </a:lnTo>
                  <a:cubicBezTo>
                    <a:pt x="0" y="22406"/>
                    <a:pt x="22406" y="0"/>
                    <a:pt x="50044" y="0"/>
                  </a:cubicBezTo>
                  <a:close/>
                </a:path>
              </a:pathLst>
            </a:custGeom>
            <a:solidFill>
              <a:srgbClr val="000000"/>
            </a:solidFill>
            <a:ln w="47625" cap="rnd">
              <a:solidFill>
                <a:srgbClr val="21EF80"/>
              </a:solidFill>
              <a:prstDash val="solid"/>
              <a:round/>
            </a:ln>
          </p:spPr>
          <p:txBody>
            <a:bodyPr/>
            <a:lstStyle/>
            <a:p>
              <a:endParaRPr lang="en-US"/>
            </a:p>
          </p:txBody>
        </p:sp>
        <p:sp>
          <p:nvSpPr>
            <p:cNvPr id="13" name="TextBox 13"/>
            <p:cNvSpPr txBox="1"/>
            <p:nvPr/>
          </p:nvSpPr>
          <p:spPr>
            <a:xfrm>
              <a:off x="0" y="-66675"/>
              <a:ext cx="1996480" cy="492580"/>
            </a:xfrm>
            <a:prstGeom prst="rect">
              <a:avLst/>
            </a:prstGeom>
          </p:spPr>
          <p:txBody>
            <a:bodyPr lIns="254000" tIns="254000" rIns="254000" bIns="254000" rtlCol="0" anchor="ctr"/>
            <a:lstStyle/>
            <a:p>
              <a:pPr algn="ctr">
                <a:lnSpc>
                  <a:spcPts val="3080"/>
                </a:lnSpc>
              </a:pPr>
              <a:r>
                <a:rPr lang="en-US" sz="2200" u="sng">
                  <a:solidFill>
                    <a:srgbClr val="21EF80"/>
                  </a:solidFill>
                  <a:latin typeface="Arcade Gamer"/>
                  <a:ea typeface="Arcade Gamer"/>
                  <a:cs typeface="Arcade Gamer"/>
                  <a:sym typeface="Arcade Gamer"/>
                  <a:hlinkClick r:id="rId5" tooltip="https://github.com/Gekkio/gb-ctr"/>
                </a:rPr>
                <a:t>GEKKIO/GB-CTR</a:t>
              </a:r>
            </a:p>
            <a:p>
              <a:pPr algn="ctr">
                <a:lnSpc>
                  <a:spcPts val="3080"/>
                </a:lnSpc>
              </a:pPr>
              <a:r>
                <a:rPr lang="en-US" sz="2200">
                  <a:solidFill>
                    <a:srgbClr val="FFFFFF"/>
                  </a:solidFill>
                  <a:latin typeface="Arcade Gamer"/>
                  <a:ea typeface="Arcade Gamer"/>
                  <a:cs typeface="Arcade Gamer"/>
                  <a:sym typeface="Arcade Gamer"/>
                </a:rPr>
                <a:t>(COMPLETE TECHNICAL REFERENCE)</a:t>
              </a:r>
            </a:p>
          </p:txBody>
        </p:sp>
      </p:grpSp>
      <p:sp>
        <p:nvSpPr>
          <p:cNvPr id="14" name="Freeform 14"/>
          <p:cNvSpPr/>
          <p:nvPr/>
        </p:nvSpPr>
        <p:spPr>
          <a:xfrm>
            <a:off x="11409762" y="170222"/>
            <a:ext cx="5407998" cy="4043595"/>
          </a:xfrm>
          <a:custGeom>
            <a:avLst/>
            <a:gdLst/>
            <a:ahLst/>
            <a:cxnLst/>
            <a:rect l="l" t="t" r="r" b="b"/>
            <a:pathLst>
              <a:path w="5407998" h="4043595">
                <a:moveTo>
                  <a:pt x="0" y="0"/>
                </a:moveTo>
                <a:lnTo>
                  <a:pt x="5407999" y="0"/>
                </a:lnTo>
                <a:lnTo>
                  <a:pt x="5407999" y="4043596"/>
                </a:lnTo>
                <a:lnTo>
                  <a:pt x="0" y="4043596"/>
                </a:lnTo>
                <a:lnTo>
                  <a:pt x="0" y="0"/>
                </a:lnTo>
                <a:close/>
              </a:path>
            </a:pathLst>
          </a:custGeom>
          <a:blipFill>
            <a:blip r:embed="rId6"/>
            <a:stretch>
              <a:fillRect/>
            </a:stretch>
          </a:blipFill>
        </p:spPr>
        <p:txBody>
          <a:bodyPr/>
          <a:lstStyle/>
          <a:p>
            <a:endParaRPr lang="en-US"/>
          </a:p>
        </p:txBody>
      </p:sp>
      <p:sp>
        <p:nvSpPr>
          <p:cNvPr id="15" name="TextBox 15"/>
          <p:cNvSpPr txBox="1"/>
          <p:nvPr/>
        </p:nvSpPr>
        <p:spPr>
          <a:xfrm>
            <a:off x="1028700" y="1009650"/>
            <a:ext cx="7033228"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GAME BOY RESOURCES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77311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pic>
        <p:nvPicPr>
          <p:cNvPr id="7" name="Picture 7"/>
          <p:cNvPicPr>
            <a:picLocks noChangeAspect="1"/>
          </p:cNvPicPr>
          <p:nvPr/>
        </p:nvPicPr>
        <p:blipFill>
          <a:blip r:embed="rId6"/>
          <a:srcRect/>
          <a:stretch>
            <a:fillRect/>
          </a:stretch>
        </p:blipFill>
        <p:spPr>
          <a:xfrm>
            <a:off x="16848318" y="719461"/>
            <a:ext cx="744368" cy="331244"/>
          </a:xfrm>
          <a:prstGeom prst="rect">
            <a:avLst/>
          </a:prstGeom>
        </p:spPr>
      </p:pic>
      <p:sp>
        <p:nvSpPr>
          <p:cNvPr id="8" name="Freeform 8"/>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7234164" y="588745"/>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12" name="Group 12"/>
          <p:cNvGrpSpPr/>
          <p:nvPr/>
        </p:nvGrpSpPr>
        <p:grpSpPr>
          <a:xfrm>
            <a:off x="10191499" y="729709"/>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5" name="Group 15"/>
          <p:cNvGrpSpPr/>
          <p:nvPr/>
        </p:nvGrpSpPr>
        <p:grpSpPr>
          <a:xfrm>
            <a:off x="8863538" y="703945"/>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8" name="TextBox 18"/>
          <p:cNvSpPr txBox="1"/>
          <p:nvPr/>
        </p:nvSpPr>
        <p:spPr>
          <a:xfrm>
            <a:off x="609600" y="1591014"/>
            <a:ext cx="9162799" cy="20713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GAME BOY CARTRIDGE</a:t>
            </a:r>
          </a:p>
        </p:txBody>
      </p:sp>
      <p:grpSp>
        <p:nvGrpSpPr>
          <p:cNvPr id="19" name="Group 19"/>
          <p:cNvGrpSpPr/>
          <p:nvPr/>
        </p:nvGrpSpPr>
        <p:grpSpPr>
          <a:xfrm>
            <a:off x="436354" y="4062434"/>
            <a:ext cx="9073136" cy="1472865"/>
            <a:chOff x="0" y="0"/>
            <a:chExt cx="2389632" cy="387915"/>
          </a:xfrm>
        </p:grpSpPr>
        <p:sp>
          <p:nvSpPr>
            <p:cNvPr id="20" name="Freeform 20"/>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21" name="TextBox 21"/>
            <p:cNvSpPr txBox="1"/>
            <p:nvPr/>
          </p:nvSpPr>
          <p:spPr>
            <a:xfrm>
              <a:off x="0" y="-57150"/>
              <a:ext cx="2389632" cy="445065"/>
            </a:xfrm>
            <a:prstGeom prst="rect">
              <a:avLst/>
            </a:prstGeom>
          </p:spPr>
          <p:txBody>
            <a:bodyPr lIns="254000" tIns="254000" rIns="254000" bIns="254000" rtlCol="0" anchor="ctr"/>
            <a:lstStyle/>
            <a:p>
              <a:pPr algn="ctr">
                <a:lnSpc>
                  <a:spcPts val="3359"/>
                </a:lnSpc>
              </a:pPr>
              <a:r>
                <a:rPr lang="en-US" sz="2399">
                  <a:solidFill>
                    <a:srgbClr val="FFFFFF"/>
                  </a:solidFill>
                  <a:latin typeface="Disket Mono"/>
                  <a:ea typeface="Disket Mono"/>
                  <a:cs typeface="Disket Mono"/>
                  <a:sym typeface="Disket Mono"/>
                </a:rPr>
                <a:t>    Each cartridge has a header</a:t>
              </a:r>
            </a:p>
          </p:txBody>
        </p:sp>
      </p:grpSp>
      <p:grpSp>
        <p:nvGrpSpPr>
          <p:cNvPr id="22" name="Group 22"/>
          <p:cNvGrpSpPr/>
          <p:nvPr/>
        </p:nvGrpSpPr>
        <p:grpSpPr>
          <a:xfrm>
            <a:off x="436354" y="5935349"/>
            <a:ext cx="9073136" cy="1472865"/>
            <a:chOff x="0" y="0"/>
            <a:chExt cx="2389632" cy="387915"/>
          </a:xfrm>
        </p:grpSpPr>
        <p:sp>
          <p:nvSpPr>
            <p:cNvPr id="23" name="Freeform 23"/>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24" name="TextBox 24"/>
            <p:cNvSpPr txBox="1"/>
            <p:nvPr/>
          </p:nvSpPr>
          <p:spPr>
            <a:xfrm>
              <a:off x="0" y="-57150"/>
              <a:ext cx="2389632" cy="445065"/>
            </a:xfrm>
            <a:prstGeom prst="rect">
              <a:avLst/>
            </a:prstGeom>
          </p:spPr>
          <p:txBody>
            <a:bodyPr lIns="254000" tIns="254000" rIns="254000" bIns="254000" rtlCol="0" anchor="ctr"/>
            <a:lstStyle/>
            <a:p>
              <a:pPr algn="ctr">
                <a:lnSpc>
                  <a:spcPts val="3359"/>
                </a:lnSpc>
              </a:pPr>
              <a:r>
                <a:rPr lang="en-US" sz="2399">
                  <a:solidFill>
                    <a:srgbClr val="FFFFFF"/>
                  </a:solidFill>
                  <a:latin typeface="Disket Mono"/>
                  <a:ea typeface="Disket Mono"/>
                  <a:cs typeface="Disket Mono"/>
                  <a:sym typeface="Disket Mono"/>
                </a:rPr>
                <a:t>    Header contains information about the game</a:t>
              </a:r>
            </a:p>
          </p:txBody>
        </p:sp>
      </p:grpSp>
      <p:grpSp>
        <p:nvGrpSpPr>
          <p:cNvPr id="25" name="Group 25"/>
          <p:cNvGrpSpPr/>
          <p:nvPr/>
        </p:nvGrpSpPr>
        <p:grpSpPr>
          <a:xfrm>
            <a:off x="436354" y="7820229"/>
            <a:ext cx="9073136" cy="1472865"/>
            <a:chOff x="0" y="0"/>
            <a:chExt cx="2389632" cy="387915"/>
          </a:xfrm>
        </p:grpSpPr>
        <p:sp>
          <p:nvSpPr>
            <p:cNvPr id="26" name="Freeform 26"/>
            <p:cNvSpPr/>
            <p:nvPr/>
          </p:nvSpPr>
          <p:spPr>
            <a:xfrm>
              <a:off x="0" y="0"/>
              <a:ext cx="2389632" cy="387915"/>
            </a:xfrm>
            <a:custGeom>
              <a:avLst/>
              <a:gdLst/>
              <a:ahLst/>
              <a:cxnLst/>
              <a:rect l="l" t="t" r="r" b="b"/>
              <a:pathLst>
                <a:path w="2389632" h="387915">
                  <a:moveTo>
                    <a:pt x="41811" y="0"/>
                  </a:moveTo>
                  <a:lnTo>
                    <a:pt x="2347822" y="0"/>
                  </a:lnTo>
                  <a:cubicBezTo>
                    <a:pt x="2370913" y="0"/>
                    <a:pt x="2389632" y="18719"/>
                    <a:pt x="2389632" y="41811"/>
                  </a:cubicBezTo>
                  <a:lnTo>
                    <a:pt x="2389632" y="346104"/>
                  </a:lnTo>
                  <a:cubicBezTo>
                    <a:pt x="2389632" y="369196"/>
                    <a:pt x="2370913" y="387915"/>
                    <a:pt x="2347822" y="387915"/>
                  </a:cubicBezTo>
                  <a:lnTo>
                    <a:pt x="41811" y="387915"/>
                  </a:lnTo>
                  <a:cubicBezTo>
                    <a:pt x="18719" y="387915"/>
                    <a:pt x="0" y="369196"/>
                    <a:pt x="0" y="346104"/>
                  </a:cubicBezTo>
                  <a:lnTo>
                    <a:pt x="0" y="41811"/>
                  </a:lnTo>
                  <a:cubicBezTo>
                    <a:pt x="0" y="18719"/>
                    <a:pt x="18719" y="0"/>
                    <a:pt x="41811" y="0"/>
                  </a:cubicBezTo>
                  <a:close/>
                </a:path>
              </a:pathLst>
            </a:custGeom>
            <a:solidFill>
              <a:srgbClr val="000000"/>
            </a:solidFill>
            <a:ln w="47625" cap="rnd">
              <a:solidFill>
                <a:srgbClr val="21EF80"/>
              </a:solidFill>
              <a:prstDash val="solid"/>
              <a:round/>
            </a:ln>
          </p:spPr>
          <p:txBody>
            <a:bodyPr/>
            <a:lstStyle/>
            <a:p>
              <a:endParaRPr lang="en-US"/>
            </a:p>
          </p:txBody>
        </p:sp>
        <p:sp>
          <p:nvSpPr>
            <p:cNvPr id="27" name="TextBox 27"/>
            <p:cNvSpPr txBox="1"/>
            <p:nvPr/>
          </p:nvSpPr>
          <p:spPr>
            <a:xfrm>
              <a:off x="0" y="-57150"/>
              <a:ext cx="2389632" cy="445065"/>
            </a:xfrm>
            <a:prstGeom prst="rect">
              <a:avLst/>
            </a:prstGeom>
          </p:spPr>
          <p:txBody>
            <a:bodyPr lIns="254000" tIns="254000" rIns="254000" bIns="254000" rtlCol="0" anchor="ctr"/>
            <a:lstStyle/>
            <a:p>
              <a:pPr algn="ctr">
                <a:lnSpc>
                  <a:spcPts val="3359"/>
                </a:lnSpc>
              </a:pPr>
              <a:r>
                <a:rPr lang="en-US" sz="2399">
                  <a:solidFill>
                    <a:srgbClr val="FFFFFF"/>
                  </a:solidFill>
                  <a:latin typeface="Disket Mono"/>
                  <a:ea typeface="Disket Mono"/>
                  <a:cs typeface="Disket Mono"/>
                  <a:sym typeface="Disket Mono"/>
                </a:rPr>
                <a:t>    We want that information; how do we get it?</a:t>
              </a:r>
            </a:p>
          </p:txBody>
        </p:sp>
      </p:grpSp>
      <p:sp>
        <p:nvSpPr>
          <p:cNvPr id="28" name="TextBox 28"/>
          <p:cNvSpPr txBox="1"/>
          <p:nvPr/>
        </p:nvSpPr>
        <p:spPr>
          <a:xfrm>
            <a:off x="9982200" y="2298072"/>
            <a:ext cx="8305800" cy="6894195"/>
          </a:xfrm>
          <a:prstGeom prst="rect">
            <a:avLst/>
          </a:prstGeom>
        </p:spPr>
        <p:txBody>
          <a:bodyPr wrap="square" lIns="0" tIns="0" rIns="0" bIns="0" rtlCol="0" anchor="t">
            <a:spAutoFit/>
          </a:bodyPr>
          <a:lstStyle/>
          <a:p>
            <a:pPr>
              <a:spcBef>
                <a:spcPct val="0"/>
              </a:spcBef>
            </a:pPr>
            <a:r>
              <a:rPr lang="en-US" sz="2800" dirty="0">
                <a:solidFill>
                  <a:srgbClr val="FFFFFF"/>
                </a:solidFill>
                <a:latin typeface="Arcade Gamer"/>
                <a:ea typeface="Arcade Gamer"/>
                <a:cs typeface="Arcade Gamer"/>
                <a:sym typeface="Arcade Gamer"/>
              </a:rPr>
              <a:t>0100-0103 — ENTRY POINT</a:t>
            </a:r>
          </a:p>
          <a:p>
            <a:pPr>
              <a:spcBef>
                <a:spcPct val="0"/>
              </a:spcBef>
            </a:pPr>
            <a:r>
              <a:rPr lang="en-US" sz="2800" dirty="0">
                <a:solidFill>
                  <a:srgbClr val="FFFFFF"/>
                </a:solidFill>
                <a:latin typeface="Arcade Gamer"/>
                <a:ea typeface="Arcade Gamer"/>
                <a:cs typeface="Arcade Gamer"/>
                <a:sym typeface="Arcade Gamer"/>
              </a:rPr>
              <a:t>0104-0133 — NINTENDO LOGO</a:t>
            </a:r>
          </a:p>
          <a:p>
            <a:pPr>
              <a:spcBef>
                <a:spcPct val="0"/>
              </a:spcBef>
            </a:pPr>
            <a:r>
              <a:rPr lang="en-US" sz="2800" dirty="0">
                <a:solidFill>
                  <a:srgbClr val="FFFFFF"/>
                </a:solidFill>
                <a:latin typeface="Arcade Gamer"/>
                <a:ea typeface="Arcade Gamer"/>
                <a:cs typeface="Arcade Gamer"/>
                <a:sym typeface="Arcade Gamer"/>
              </a:rPr>
              <a:t>0134-0143 — TITLE</a:t>
            </a:r>
          </a:p>
          <a:p>
            <a:pPr>
              <a:spcBef>
                <a:spcPct val="0"/>
              </a:spcBef>
            </a:pPr>
            <a:r>
              <a:rPr lang="en-US" sz="2800" dirty="0">
                <a:solidFill>
                  <a:srgbClr val="FFFFFF"/>
                </a:solidFill>
                <a:latin typeface="Arcade Gamer"/>
                <a:ea typeface="Arcade Gamer"/>
                <a:cs typeface="Arcade Gamer"/>
                <a:sym typeface="Arcade Gamer"/>
              </a:rPr>
              <a:t>013F-0142 — MANUFACTURER CODE</a:t>
            </a:r>
          </a:p>
          <a:p>
            <a:pPr>
              <a:spcBef>
                <a:spcPct val="0"/>
              </a:spcBef>
            </a:pPr>
            <a:r>
              <a:rPr lang="en-US" sz="2800" dirty="0">
                <a:solidFill>
                  <a:srgbClr val="FFFFFF"/>
                </a:solidFill>
                <a:latin typeface="Arcade Gamer"/>
                <a:ea typeface="Arcade Gamer"/>
                <a:cs typeface="Arcade Gamer"/>
                <a:sym typeface="Arcade Gamer"/>
              </a:rPr>
              <a:t>0143 — CGB FLAG</a:t>
            </a:r>
          </a:p>
          <a:p>
            <a:pPr>
              <a:spcBef>
                <a:spcPct val="0"/>
              </a:spcBef>
            </a:pPr>
            <a:r>
              <a:rPr lang="en-US" sz="2800" dirty="0">
                <a:solidFill>
                  <a:srgbClr val="FFFFFF"/>
                </a:solidFill>
                <a:latin typeface="Arcade Gamer"/>
                <a:ea typeface="Arcade Gamer"/>
                <a:cs typeface="Arcade Gamer"/>
                <a:sym typeface="Arcade Gamer"/>
              </a:rPr>
              <a:t>0144–0145 — NEW LICENSEE CODE</a:t>
            </a:r>
          </a:p>
          <a:p>
            <a:pPr>
              <a:spcBef>
                <a:spcPct val="0"/>
              </a:spcBef>
            </a:pPr>
            <a:r>
              <a:rPr lang="en-US" sz="2800" dirty="0">
                <a:solidFill>
                  <a:srgbClr val="FFFFFF"/>
                </a:solidFill>
                <a:latin typeface="Arcade Gamer"/>
                <a:ea typeface="Arcade Gamer"/>
                <a:cs typeface="Arcade Gamer"/>
                <a:sym typeface="Arcade Gamer"/>
              </a:rPr>
              <a:t>0146 — SGB FLAG</a:t>
            </a:r>
          </a:p>
          <a:p>
            <a:pPr>
              <a:spcBef>
                <a:spcPct val="0"/>
              </a:spcBef>
            </a:pPr>
            <a:r>
              <a:rPr lang="en-US" sz="2800" dirty="0">
                <a:solidFill>
                  <a:srgbClr val="FFFFFF"/>
                </a:solidFill>
                <a:latin typeface="Arcade Gamer"/>
                <a:ea typeface="Arcade Gamer"/>
                <a:cs typeface="Arcade Gamer"/>
                <a:sym typeface="Arcade Gamer"/>
              </a:rPr>
              <a:t>0147 — CARTRIDGE TYPE</a:t>
            </a:r>
          </a:p>
          <a:p>
            <a:pPr>
              <a:spcBef>
                <a:spcPct val="0"/>
              </a:spcBef>
            </a:pPr>
            <a:r>
              <a:rPr lang="en-US" sz="2800" dirty="0">
                <a:solidFill>
                  <a:srgbClr val="FFFFFF"/>
                </a:solidFill>
                <a:latin typeface="Arcade Gamer"/>
                <a:ea typeface="Arcade Gamer"/>
                <a:cs typeface="Arcade Gamer"/>
                <a:sym typeface="Arcade Gamer"/>
              </a:rPr>
              <a:t>0148 — ROM SIZE</a:t>
            </a:r>
          </a:p>
          <a:p>
            <a:pPr>
              <a:spcBef>
                <a:spcPct val="0"/>
              </a:spcBef>
            </a:pPr>
            <a:r>
              <a:rPr lang="en-US" sz="2800" dirty="0">
                <a:solidFill>
                  <a:srgbClr val="FFFFFF"/>
                </a:solidFill>
                <a:latin typeface="Arcade Gamer"/>
                <a:ea typeface="Arcade Gamer"/>
                <a:cs typeface="Arcade Gamer"/>
                <a:sym typeface="Arcade Gamer"/>
              </a:rPr>
              <a:t>0149 — RAM SIZE</a:t>
            </a:r>
          </a:p>
          <a:p>
            <a:pPr>
              <a:spcBef>
                <a:spcPct val="0"/>
              </a:spcBef>
            </a:pPr>
            <a:r>
              <a:rPr lang="en-US" sz="2800" dirty="0">
                <a:solidFill>
                  <a:srgbClr val="FFFFFF"/>
                </a:solidFill>
                <a:latin typeface="Arcade Gamer"/>
                <a:ea typeface="Arcade Gamer"/>
                <a:cs typeface="Arcade Gamer"/>
                <a:sym typeface="Arcade Gamer"/>
              </a:rPr>
              <a:t>014A — DESTINATION CODE</a:t>
            </a:r>
          </a:p>
          <a:p>
            <a:pPr>
              <a:spcBef>
                <a:spcPct val="0"/>
              </a:spcBef>
            </a:pPr>
            <a:r>
              <a:rPr lang="en-US" sz="2800" dirty="0">
                <a:solidFill>
                  <a:srgbClr val="FFFFFF"/>
                </a:solidFill>
                <a:latin typeface="Arcade Gamer"/>
                <a:ea typeface="Arcade Gamer"/>
                <a:cs typeface="Arcade Gamer"/>
                <a:sym typeface="Arcade Gamer"/>
              </a:rPr>
              <a:t>014B — OLD LICENSEE CODE</a:t>
            </a:r>
          </a:p>
          <a:p>
            <a:pPr>
              <a:spcBef>
                <a:spcPct val="0"/>
              </a:spcBef>
            </a:pPr>
            <a:r>
              <a:rPr lang="en-US" sz="2800" dirty="0">
                <a:solidFill>
                  <a:srgbClr val="FFFFFF"/>
                </a:solidFill>
                <a:latin typeface="Arcade Gamer"/>
                <a:ea typeface="Arcade Gamer"/>
                <a:cs typeface="Arcade Gamer"/>
                <a:sym typeface="Arcade Gamer"/>
              </a:rPr>
              <a:t>014C — MASK ROM VERSION NUMBER</a:t>
            </a:r>
          </a:p>
          <a:p>
            <a:pPr>
              <a:spcBef>
                <a:spcPct val="0"/>
              </a:spcBef>
            </a:pPr>
            <a:r>
              <a:rPr lang="en-US" sz="2800" dirty="0">
                <a:solidFill>
                  <a:srgbClr val="FFFFFF"/>
                </a:solidFill>
                <a:latin typeface="Arcade Gamer"/>
                <a:ea typeface="Arcade Gamer"/>
                <a:cs typeface="Arcade Gamer"/>
                <a:sym typeface="Arcade Gamer"/>
              </a:rPr>
              <a:t>014D — HEADER CHECKSUM</a:t>
            </a:r>
          </a:p>
          <a:p>
            <a:pPr>
              <a:spcBef>
                <a:spcPct val="0"/>
              </a:spcBef>
            </a:pPr>
            <a:r>
              <a:rPr lang="en-US" sz="2800" dirty="0">
                <a:solidFill>
                  <a:srgbClr val="FFFFFF"/>
                </a:solidFill>
                <a:latin typeface="Arcade Gamer"/>
                <a:ea typeface="Arcade Gamer"/>
                <a:cs typeface="Arcade Gamer"/>
                <a:sym typeface="Arcade Gamer"/>
              </a:rPr>
              <a:t>014E-014F — GLOBAL CHECKSUM</a:t>
            </a:r>
          </a:p>
          <a:p>
            <a:pPr>
              <a:spcBef>
                <a:spcPct val="0"/>
              </a:spcBef>
            </a:pPr>
            <a:endParaRPr lang="en-US" sz="2800" dirty="0">
              <a:solidFill>
                <a:srgbClr val="FFFFFF"/>
              </a:solidFill>
              <a:latin typeface="Arcade Gamer"/>
              <a:ea typeface="Arcade Gamer"/>
              <a:cs typeface="Arcade Gamer"/>
              <a:sym typeface="Arcade Gamer"/>
            </a:endParaRPr>
          </a:p>
        </p:txBody>
      </p:sp>
      <p:sp>
        <p:nvSpPr>
          <p:cNvPr id="29" name="TextBox 29"/>
          <p:cNvSpPr txBox="1"/>
          <p:nvPr/>
        </p:nvSpPr>
        <p:spPr>
          <a:xfrm>
            <a:off x="11194782" y="2245938"/>
            <a:ext cx="5279827" cy="320601"/>
          </a:xfrm>
          <a:prstGeom prst="rect">
            <a:avLst/>
          </a:prstGeom>
        </p:spPr>
        <p:txBody>
          <a:bodyPr lIns="0" tIns="0" rIns="0" bIns="0" rtlCol="0" anchor="t">
            <a:spAutoFit/>
          </a:bodyPr>
          <a:lstStyle/>
          <a:p>
            <a:pPr algn="ctr">
              <a:lnSpc>
                <a:spcPts val="2463"/>
              </a:lnSpc>
              <a:spcBef>
                <a:spcPct val="0"/>
              </a:spcBef>
            </a:pPr>
            <a:endParaRPr lang="en-US" sz="2199" dirty="0">
              <a:solidFill>
                <a:srgbClr val="FFFFFF"/>
              </a:solidFill>
              <a:latin typeface="Arcade Gamer"/>
              <a:ea typeface="Arcade Gamer"/>
              <a:cs typeface="Arcade Gamer"/>
              <a:sym typeface="Arcade Gamer"/>
            </a:endParaRPr>
          </a:p>
        </p:txBody>
      </p:sp>
      <p:sp>
        <p:nvSpPr>
          <p:cNvPr id="30" name="TextBox 30"/>
          <p:cNvSpPr txBox="1"/>
          <p:nvPr/>
        </p:nvSpPr>
        <p:spPr>
          <a:xfrm>
            <a:off x="11194782" y="2763590"/>
            <a:ext cx="3519934" cy="320601"/>
          </a:xfrm>
          <a:prstGeom prst="rect">
            <a:avLst/>
          </a:prstGeom>
        </p:spPr>
        <p:txBody>
          <a:bodyPr lIns="0" tIns="0" rIns="0" bIns="0" rtlCol="0" anchor="t">
            <a:spAutoFit/>
          </a:bodyPr>
          <a:lstStyle/>
          <a:p>
            <a:pPr algn="ctr">
              <a:lnSpc>
                <a:spcPts val="2463"/>
              </a:lnSpc>
              <a:spcBef>
                <a:spcPct val="0"/>
              </a:spcBef>
            </a:pPr>
            <a:endParaRPr lang="en-US" sz="2199" dirty="0">
              <a:solidFill>
                <a:srgbClr val="FFFFFF"/>
              </a:solidFill>
              <a:latin typeface="Arcade Gamer"/>
              <a:ea typeface="Arcade Gamer"/>
              <a:cs typeface="Arcade Gamer"/>
              <a:sym typeface="Arcade Gamer"/>
            </a:endParaRPr>
          </a:p>
        </p:txBody>
      </p:sp>
      <p:sp>
        <p:nvSpPr>
          <p:cNvPr id="31" name="TextBox 31"/>
          <p:cNvSpPr txBox="1"/>
          <p:nvPr/>
        </p:nvSpPr>
        <p:spPr>
          <a:xfrm>
            <a:off x="11194782" y="3281242"/>
            <a:ext cx="6296620" cy="320601"/>
          </a:xfrm>
          <a:prstGeom prst="rect">
            <a:avLst/>
          </a:prstGeom>
        </p:spPr>
        <p:txBody>
          <a:bodyPr lIns="0" tIns="0" rIns="0" bIns="0" rtlCol="0" anchor="t">
            <a:spAutoFit/>
          </a:bodyPr>
          <a:lstStyle/>
          <a:p>
            <a:pPr algn="ctr">
              <a:lnSpc>
                <a:spcPts val="2463"/>
              </a:lnSpc>
              <a:spcBef>
                <a:spcPct val="0"/>
              </a:spcBef>
            </a:pPr>
            <a:endParaRPr lang="en-US" sz="2199" dirty="0">
              <a:solidFill>
                <a:srgbClr val="FFFFFF"/>
              </a:solidFill>
              <a:latin typeface="Arcade Gamer"/>
              <a:ea typeface="Arcade Gamer"/>
              <a:cs typeface="Arcade Gamer"/>
              <a:sym typeface="Arcade Gamer"/>
            </a:endParaRPr>
          </a:p>
        </p:txBody>
      </p:sp>
      <p:sp>
        <p:nvSpPr>
          <p:cNvPr id="32" name="TextBox 32"/>
          <p:cNvSpPr txBox="1"/>
          <p:nvPr/>
        </p:nvSpPr>
        <p:spPr>
          <a:xfrm>
            <a:off x="11194782" y="3798894"/>
            <a:ext cx="3128814" cy="320601"/>
          </a:xfrm>
          <a:prstGeom prst="rect">
            <a:avLst/>
          </a:prstGeom>
        </p:spPr>
        <p:txBody>
          <a:bodyPr lIns="0" tIns="0" rIns="0" bIns="0" rtlCol="0" anchor="t">
            <a:spAutoFit/>
          </a:bodyPr>
          <a:lstStyle/>
          <a:p>
            <a:pPr algn="ctr">
              <a:lnSpc>
                <a:spcPts val="2463"/>
              </a:lnSpc>
              <a:spcBef>
                <a:spcPct val="0"/>
              </a:spcBef>
            </a:pPr>
            <a:endParaRPr lang="en-US" sz="2199" dirty="0">
              <a:solidFill>
                <a:srgbClr val="FFFFFF"/>
              </a:solidFill>
              <a:latin typeface="Arcade Gamer"/>
              <a:ea typeface="Arcade Gamer"/>
              <a:cs typeface="Arcade Gamer"/>
              <a:sym typeface="Arcade Game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705109"/>
            <a:ext cx="18288000" cy="1163782"/>
            <a:chOff x="0" y="0"/>
            <a:chExt cx="24384000" cy="1551709"/>
          </a:xfrm>
        </p:grpSpPr>
        <p:sp>
          <p:nvSpPr>
            <p:cNvPr id="3" name="Freeform 3"/>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6"/>
          <p:cNvPicPr>
            <a:picLocks noChangeAspect="1"/>
          </p:cNvPicPr>
          <p:nvPr/>
        </p:nvPicPr>
        <p:blipFill>
          <a:blip r:embed="rId5"/>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7234164" y="588745"/>
            <a:ext cx="1211480" cy="624416"/>
            <a:chOff x="0" y="0"/>
            <a:chExt cx="1615307" cy="832555"/>
          </a:xfrm>
        </p:grpSpPr>
        <p:sp>
          <p:nvSpPr>
            <p:cNvPr id="9" name="TextBox 9"/>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0" name="Freeform 10"/>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1"/>
          <p:cNvGrpSpPr/>
          <p:nvPr/>
        </p:nvGrpSpPr>
        <p:grpSpPr>
          <a:xfrm>
            <a:off x="10191499" y="729709"/>
            <a:ext cx="862336" cy="327152"/>
            <a:chOff x="0" y="0"/>
            <a:chExt cx="1149782" cy="436203"/>
          </a:xfrm>
        </p:grpSpPr>
        <p:sp>
          <p:nvSpPr>
            <p:cNvPr id="12" name="TextBox 12"/>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3" name="Freeform 13"/>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14" name="Group 14"/>
          <p:cNvGrpSpPr/>
          <p:nvPr/>
        </p:nvGrpSpPr>
        <p:grpSpPr>
          <a:xfrm>
            <a:off x="8863538" y="703945"/>
            <a:ext cx="908861" cy="327152"/>
            <a:chOff x="0" y="0"/>
            <a:chExt cx="1211815" cy="436203"/>
          </a:xfrm>
        </p:grpSpPr>
        <p:sp>
          <p:nvSpPr>
            <p:cNvPr id="15" name="TextBox 15"/>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6" name="Freeform 16"/>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TextBox 17"/>
          <p:cNvSpPr txBox="1"/>
          <p:nvPr/>
        </p:nvSpPr>
        <p:spPr>
          <a:xfrm>
            <a:off x="-51456" y="1571765"/>
            <a:ext cx="9162799" cy="2071370"/>
          </a:xfrm>
          <a:prstGeom prst="rect">
            <a:avLst/>
          </a:prstGeom>
        </p:spPr>
        <p:txBody>
          <a:bodyPr lIns="0" tIns="0" rIns="0" bIns="0" rtlCol="0" anchor="t">
            <a:spAutoFit/>
          </a:bodyPr>
          <a:lstStyle/>
          <a:p>
            <a:pPr algn="ctr">
              <a:lnSpc>
                <a:spcPts val="7839"/>
              </a:lnSpc>
            </a:pPr>
            <a:r>
              <a:rPr lang="en-US" sz="6999" dirty="0">
                <a:solidFill>
                  <a:srgbClr val="FF63D8"/>
                </a:solidFill>
                <a:latin typeface="Arcade Gamer"/>
                <a:ea typeface="Arcade Gamer"/>
                <a:cs typeface="Arcade Gamer"/>
                <a:sym typeface="Arcade Gamer"/>
              </a:rPr>
              <a:t>HEADER BROKEN DOWN!</a:t>
            </a:r>
          </a:p>
        </p:txBody>
      </p:sp>
      <p:sp>
        <p:nvSpPr>
          <p:cNvPr id="18" name="TextBox 18"/>
          <p:cNvSpPr txBox="1"/>
          <p:nvPr/>
        </p:nvSpPr>
        <p:spPr>
          <a:xfrm>
            <a:off x="7467600" y="3462631"/>
            <a:ext cx="10591800" cy="4476610"/>
          </a:xfrm>
          <a:prstGeom prst="rect">
            <a:avLst/>
          </a:prstGeom>
        </p:spPr>
        <p:txBody>
          <a:bodyPr wrap="square" lIns="0" tIns="0" rIns="0" bIns="0" rtlCol="0" anchor="t">
            <a:spAutoFit/>
          </a:bodyPr>
          <a:lstStyle/>
          <a:p>
            <a:pPr>
              <a:lnSpc>
                <a:spcPct val="150000"/>
              </a:lnSpc>
              <a:spcBef>
                <a:spcPct val="0"/>
              </a:spcBef>
            </a:pPr>
            <a:r>
              <a:rPr lang="en-US" sz="3299" dirty="0">
                <a:solidFill>
                  <a:srgbClr val="FFFFFF"/>
                </a:solidFill>
                <a:latin typeface="Arcade Gamer"/>
                <a:ea typeface="Arcade Gamer"/>
                <a:cs typeface="Arcade Gamer"/>
                <a:sym typeface="Arcade Gamer"/>
              </a:rPr>
              <a:t>0100-0103 — ENTRY POINT</a:t>
            </a:r>
          </a:p>
          <a:p>
            <a:pPr>
              <a:lnSpc>
                <a:spcPct val="150000"/>
              </a:lnSpc>
              <a:spcBef>
                <a:spcPct val="0"/>
              </a:spcBef>
            </a:pPr>
            <a:r>
              <a:rPr lang="en-US" sz="3299" dirty="0">
                <a:solidFill>
                  <a:srgbClr val="FFFFFF"/>
                </a:solidFill>
                <a:latin typeface="Arcade Gamer"/>
                <a:ea typeface="Arcade Gamer"/>
                <a:cs typeface="Arcade Gamer"/>
                <a:sym typeface="Arcade Gamer"/>
              </a:rPr>
              <a:t>0104-0133 — NINTENDO LOGO</a:t>
            </a:r>
          </a:p>
          <a:p>
            <a:pPr>
              <a:lnSpc>
                <a:spcPct val="150000"/>
              </a:lnSpc>
              <a:spcBef>
                <a:spcPct val="0"/>
              </a:spcBef>
            </a:pPr>
            <a:r>
              <a:rPr lang="en-US" sz="3299" dirty="0">
                <a:solidFill>
                  <a:srgbClr val="FFFFFF"/>
                </a:solidFill>
                <a:latin typeface="Arcade Gamer"/>
                <a:ea typeface="Arcade Gamer"/>
                <a:cs typeface="Arcade Gamer"/>
                <a:sym typeface="Arcade Gamer"/>
              </a:rPr>
              <a:t>0134-0143 — TITLE</a:t>
            </a:r>
          </a:p>
          <a:p>
            <a:pPr>
              <a:lnSpc>
                <a:spcPct val="150000"/>
              </a:lnSpc>
              <a:spcBef>
                <a:spcPct val="0"/>
              </a:spcBef>
            </a:pPr>
            <a:r>
              <a:rPr lang="en-US" sz="3299" dirty="0">
                <a:solidFill>
                  <a:srgbClr val="FFFFFF"/>
                </a:solidFill>
                <a:latin typeface="Arcade Gamer"/>
                <a:ea typeface="Arcade Gamer"/>
                <a:cs typeface="Arcade Gamer"/>
                <a:sym typeface="Arcade Gamer"/>
              </a:rPr>
              <a:t>013F-0142 — MANUFACTURER CODE</a:t>
            </a:r>
          </a:p>
          <a:p>
            <a:pPr>
              <a:lnSpc>
                <a:spcPct val="150000"/>
              </a:lnSpc>
              <a:spcBef>
                <a:spcPct val="0"/>
              </a:spcBef>
            </a:pPr>
            <a:endParaRPr lang="en-US" sz="3299" dirty="0">
              <a:solidFill>
                <a:srgbClr val="FFFFFF"/>
              </a:solidFill>
              <a:latin typeface="Arcade Gamer"/>
              <a:ea typeface="Arcade Gamer"/>
              <a:cs typeface="Arcade Gamer"/>
              <a:sym typeface="Arcade Gamer"/>
            </a:endParaRPr>
          </a:p>
          <a:p>
            <a:pPr>
              <a:lnSpc>
                <a:spcPct val="150000"/>
              </a:lnSpc>
              <a:spcBef>
                <a:spcPct val="0"/>
              </a:spcBef>
            </a:pPr>
            <a:endParaRPr lang="en-US" sz="3299" dirty="0">
              <a:solidFill>
                <a:srgbClr val="FFFFFF"/>
              </a:solidFill>
              <a:latin typeface="Arcade Gamer"/>
              <a:ea typeface="Arcade Gamer"/>
              <a:cs typeface="Arcade Gamer"/>
              <a:sym typeface="Arcade Game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705109"/>
            <a:ext cx="18288000" cy="1163782"/>
            <a:chOff x="0" y="0"/>
            <a:chExt cx="24384000" cy="1551709"/>
          </a:xfrm>
        </p:grpSpPr>
        <p:sp>
          <p:nvSpPr>
            <p:cNvPr id="3" name="Freeform 3"/>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6"/>
          <p:cNvPicPr>
            <a:picLocks noChangeAspect="1"/>
          </p:cNvPicPr>
          <p:nvPr/>
        </p:nvPicPr>
        <p:blipFill>
          <a:blip r:embed="rId5"/>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7234164" y="588745"/>
            <a:ext cx="1211480" cy="624416"/>
            <a:chOff x="0" y="0"/>
            <a:chExt cx="1615307" cy="832555"/>
          </a:xfrm>
        </p:grpSpPr>
        <p:sp>
          <p:nvSpPr>
            <p:cNvPr id="9" name="TextBox 9"/>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0" name="Freeform 10"/>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1"/>
          <p:cNvGrpSpPr/>
          <p:nvPr/>
        </p:nvGrpSpPr>
        <p:grpSpPr>
          <a:xfrm>
            <a:off x="10191499" y="729709"/>
            <a:ext cx="862336" cy="327152"/>
            <a:chOff x="0" y="0"/>
            <a:chExt cx="1149782" cy="436203"/>
          </a:xfrm>
        </p:grpSpPr>
        <p:sp>
          <p:nvSpPr>
            <p:cNvPr id="12" name="TextBox 12"/>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3" name="Freeform 13"/>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14" name="Group 14"/>
          <p:cNvGrpSpPr/>
          <p:nvPr/>
        </p:nvGrpSpPr>
        <p:grpSpPr>
          <a:xfrm>
            <a:off x="8863538" y="703945"/>
            <a:ext cx="908861" cy="327152"/>
            <a:chOff x="0" y="0"/>
            <a:chExt cx="1211815" cy="436203"/>
          </a:xfrm>
        </p:grpSpPr>
        <p:sp>
          <p:nvSpPr>
            <p:cNvPr id="15" name="TextBox 15"/>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6" name="Freeform 16"/>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Freeform 17"/>
          <p:cNvSpPr/>
          <p:nvPr/>
        </p:nvSpPr>
        <p:spPr>
          <a:xfrm>
            <a:off x="671445" y="3783529"/>
            <a:ext cx="7477557" cy="4983091"/>
          </a:xfrm>
          <a:custGeom>
            <a:avLst/>
            <a:gdLst/>
            <a:ahLst/>
            <a:cxnLst/>
            <a:rect l="l" t="t" r="r" b="b"/>
            <a:pathLst>
              <a:path w="7477557" h="4983091">
                <a:moveTo>
                  <a:pt x="0" y="0"/>
                </a:moveTo>
                <a:lnTo>
                  <a:pt x="7477557" y="0"/>
                </a:lnTo>
                <a:lnTo>
                  <a:pt x="7477557" y="4983091"/>
                </a:lnTo>
                <a:lnTo>
                  <a:pt x="0" y="4983091"/>
                </a:lnTo>
                <a:lnTo>
                  <a:pt x="0" y="0"/>
                </a:lnTo>
                <a:close/>
              </a:path>
            </a:pathLst>
          </a:custGeom>
          <a:blipFill>
            <a:blip r:embed="rId14"/>
            <a:stretch>
              <a:fillRect/>
            </a:stretch>
          </a:blipFill>
        </p:spPr>
        <p:txBody>
          <a:bodyPr/>
          <a:lstStyle/>
          <a:p>
            <a:endParaRPr lang="en-US"/>
          </a:p>
        </p:txBody>
      </p:sp>
      <p:sp>
        <p:nvSpPr>
          <p:cNvPr id="18" name="TextBox 18"/>
          <p:cNvSpPr txBox="1"/>
          <p:nvPr/>
        </p:nvSpPr>
        <p:spPr>
          <a:xfrm>
            <a:off x="609600" y="1591014"/>
            <a:ext cx="9162799" cy="20713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HEADER BROKEN DOWN!</a:t>
            </a:r>
          </a:p>
        </p:txBody>
      </p:sp>
      <p:sp>
        <p:nvSpPr>
          <p:cNvPr id="19" name="TextBox 19"/>
          <p:cNvSpPr txBox="1"/>
          <p:nvPr/>
        </p:nvSpPr>
        <p:spPr>
          <a:xfrm>
            <a:off x="8445644" y="3783529"/>
            <a:ext cx="9532505" cy="3715954"/>
          </a:xfrm>
          <a:prstGeom prst="rect">
            <a:avLst/>
          </a:prstGeom>
        </p:spPr>
        <p:txBody>
          <a:bodyPr wrap="square" lIns="0" tIns="0" rIns="0" bIns="0" rtlCol="0" anchor="t">
            <a:spAutoFit/>
          </a:bodyPr>
          <a:lstStyle/>
          <a:p>
            <a:pPr>
              <a:lnSpc>
                <a:spcPct val="150000"/>
              </a:lnSpc>
              <a:spcBef>
                <a:spcPct val="0"/>
              </a:spcBef>
            </a:pPr>
            <a:r>
              <a:rPr lang="en-US" sz="3300" dirty="0">
                <a:solidFill>
                  <a:srgbClr val="FFFFFF"/>
                </a:solidFill>
                <a:latin typeface="Arcade Gamer"/>
                <a:ea typeface="Arcade Gamer"/>
                <a:cs typeface="Arcade Gamer"/>
                <a:sym typeface="Arcade Gamer"/>
              </a:rPr>
              <a:t>0143 — CGB FLAG</a:t>
            </a:r>
          </a:p>
          <a:p>
            <a:pPr>
              <a:lnSpc>
                <a:spcPct val="150000"/>
              </a:lnSpc>
              <a:spcBef>
                <a:spcPct val="0"/>
              </a:spcBef>
            </a:pPr>
            <a:r>
              <a:rPr lang="en-US" sz="3300" dirty="0">
                <a:solidFill>
                  <a:srgbClr val="FFFFFF"/>
                </a:solidFill>
                <a:latin typeface="Arcade Gamer"/>
                <a:ea typeface="Arcade Gamer"/>
                <a:cs typeface="Arcade Gamer"/>
                <a:sym typeface="Arcade Gamer"/>
              </a:rPr>
              <a:t>0144–0145 — NEW LICENSEE CODE</a:t>
            </a:r>
          </a:p>
          <a:p>
            <a:pPr>
              <a:lnSpc>
                <a:spcPct val="150000"/>
              </a:lnSpc>
              <a:spcBef>
                <a:spcPct val="0"/>
              </a:spcBef>
            </a:pPr>
            <a:r>
              <a:rPr lang="en-US" sz="3300" dirty="0">
                <a:solidFill>
                  <a:srgbClr val="FFFFFF"/>
                </a:solidFill>
                <a:latin typeface="Arcade Gamer"/>
                <a:ea typeface="Arcade Gamer"/>
                <a:cs typeface="Arcade Gamer"/>
                <a:sym typeface="Arcade Gamer"/>
              </a:rPr>
              <a:t>0146 — SGB FLAG</a:t>
            </a:r>
          </a:p>
          <a:p>
            <a:pPr>
              <a:lnSpc>
                <a:spcPct val="150000"/>
              </a:lnSpc>
              <a:spcBef>
                <a:spcPct val="0"/>
              </a:spcBef>
            </a:pPr>
            <a:r>
              <a:rPr lang="en-US" sz="3300" dirty="0">
                <a:solidFill>
                  <a:srgbClr val="FFFFFF"/>
                </a:solidFill>
                <a:latin typeface="Arcade Gamer"/>
                <a:ea typeface="Arcade Gamer"/>
                <a:cs typeface="Arcade Gamer"/>
                <a:sym typeface="Arcade Gamer"/>
              </a:rPr>
              <a:t>0147 — CARTRIDGE TYPE</a:t>
            </a:r>
          </a:p>
          <a:p>
            <a:pPr>
              <a:lnSpc>
                <a:spcPct val="150000"/>
              </a:lnSpc>
              <a:spcBef>
                <a:spcPct val="0"/>
              </a:spcBef>
            </a:pPr>
            <a:endParaRPr lang="en-US" sz="3300" dirty="0">
              <a:solidFill>
                <a:srgbClr val="FFFFFF"/>
              </a:solidFill>
              <a:latin typeface="Arcade Gamer"/>
              <a:ea typeface="Arcade Gamer"/>
              <a:cs typeface="Arcade Gamer"/>
              <a:sym typeface="Arcade Game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705109"/>
            <a:ext cx="18288000" cy="1163782"/>
            <a:chOff x="0" y="0"/>
            <a:chExt cx="24384000" cy="1551709"/>
          </a:xfrm>
        </p:grpSpPr>
        <p:sp>
          <p:nvSpPr>
            <p:cNvPr id="3" name="Freeform 3"/>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6"/>
          <p:cNvPicPr>
            <a:picLocks noChangeAspect="1"/>
          </p:cNvPicPr>
          <p:nvPr/>
        </p:nvPicPr>
        <p:blipFill>
          <a:blip r:embed="rId5"/>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7234164" y="588745"/>
            <a:ext cx="1211480" cy="624416"/>
            <a:chOff x="0" y="0"/>
            <a:chExt cx="1615307" cy="832555"/>
          </a:xfrm>
        </p:grpSpPr>
        <p:sp>
          <p:nvSpPr>
            <p:cNvPr id="9" name="TextBox 9"/>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0" name="Freeform 10"/>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1"/>
          <p:cNvGrpSpPr/>
          <p:nvPr/>
        </p:nvGrpSpPr>
        <p:grpSpPr>
          <a:xfrm>
            <a:off x="10191499" y="729709"/>
            <a:ext cx="862336" cy="327152"/>
            <a:chOff x="0" y="0"/>
            <a:chExt cx="1149782" cy="436203"/>
          </a:xfrm>
        </p:grpSpPr>
        <p:sp>
          <p:nvSpPr>
            <p:cNvPr id="12" name="TextBox 12"/>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3" name="Freeform 13"/>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14" name="Group 14"/>
          <p:cNvGrpSpPr/>
          <p:nvPr/>
        </p:nvGrpSpPr>
        <p:grpSpPr>
          <a:xfrm>
            <a:off x="8863538" y="703945"/>
            <a:ext cx="908861" cy="327152"/>
            <a:chOff x="0" y="0"/>
            <a:chExt cx="1211815" cy="436203"/>
          </a:xfrm>
        </p:grpSpPr>
        <p:sp>
          <p:nvSpPr>
            <p:cNvPr id="15" name="TextBox 15"/>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6" name="Freeform 16"/>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TextBox 17"/>
          <p:cNvSpPr txBox="1"/>
          <p:nvPr/>
        </p:nvSpPr>
        <p:spPr>
          <a:xfrm>
            <a:off x="609600" y="1591014"/>
            <a:ext cx="9162799" cy="20713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HEADER BROKEN DOWN!</a:t>
            </a:r>
          </a:p>
        </p:txBody>
      </p:sp>
      <p:sp>
        <p:nvSpPr>
          <p:cNvPr id="18" name="TextBox 18"/>
          <p:cNvSpPr txBox="1"/>
          <p:nvPr/>
        </p:nvSpPr>
        <p:spPr>
          <a:xfrm>
            <a:off x="10058400" y="5153608"/>
            <a:ext cx="8041844" cy="4477701"/>
          </a:xfrm>
          <a:prstGeom prst="rect">
            <a:avLst/>
          </a:prstGeom>
        </p:spPr>
        <p:txBody>
          <a:bodyPr wrap="square" lIns="0" tIns="0" rIns="0" bIns="0" rtlCol="0" anchor="t">
            <a:spAutoFit/>
          </a:bodyPr>
          <a:lstStyle/>
          <a:p>
            <a:pPr>
              <a:lnSpc>
                <a:spcPct val="150000"/>
              </a:lnSpc>
              <a:spcBef>
                <a:spcPct val="0"/>
              </a:spcBef>
            </a:pPr>
            <a:r>
              <a:rPr lang="en-US" sz="3300" dirty="0">
                <a:solidFill>
                  <a:srgbClr val="FFFFFF"/>
                </a:solidFill>
                <a:latin typeface="Arcade Gamer"/>
                <a:ea typeface="Arcade Gamer"/>
                <a:cs typeface="Arcade Gamer"/>
                <a:sym typeface="Arcade Gamer"/>
              </a:rPr>
              <a:t>0148 — ROM SIZE</a:t>
            </a:r>
          </a:p>
          <a:p>
            <a:pPr>
              <a:lnSpc>
                <a:spcPct val="150000"/>
              </a:lnSpc>
              <a:spcBef>
                <a:spcPct val="0"/>
              </a:spcBef>
            </a:pPr>
            <a:r>
              <a:rPr lang="en-US" sz="3300" dirty="0">
                <a:solidFill>
                  <a:srgbClr val="FFFFFF"/>
                </a:solidFill>
                <a:latin typeface="Arcade Gamer"/>
                <a:ea typeface="Arcade Gamer"/>
                <a:cs typeface="Arcade Gamer"/>
                <a:sym typeface="Arcade Gamer"/>
              </a:rPr>
              <a:t>0149 — RAM SIZE</a:t>
            </a:r>
          </a:p>
          <a:p>
            <a:pPr>
              <a:lnSpc>
                <a:spcPct val="150000"/>
              </a:lnSpc>
              <a:spcBef>
                <a:spcPct val="0"/>
              </a:spcBef>
            </a:pPr>
            <a:r>
              <a:rPr lang="en-US" sz="3300" dirty="0">
                <a:solidFill>
                  <a:srgbClr val="FFFFFF"/>
                </a:solidFill>
                <a:latin typeface="Arcade Gamer"/>
                <a:ea typeface="Arcade Gamer"/>
                <a:cs typeface="Arcade Gamer"/>
                <a:sym typeface="Arcade Gamer"/>
              </a:rPr>
              <a:t>014A — DESTINATION CODE</a:t>
            </a:r>
          </a:p>
          <a:p>
            <a:pPr>
              <a:lnSpc>
                <a:spcPct val="150000"/>
              </a:lnSpc>
              <a:spcBef>
                <a:spcPct val="0"/>
              </a:spcBef>
            </a:pPr>
            <a:r>
              <a:rPr lang="en-US" sz="3300" dirty="0">
                <a:solidFill>
                  <a:srgbClr val="FFFFFF"/>
                </a:solidFill>
                <a:latin typeface="Arcade Gamer"/>
                <a:ea typeface="Arcade Gamer"/>
                <a:cs typeface="Arcade Gamer"/>
                <a:sym typeface="Arcade Gamer"/>
              </a:rPr>
              <a:t>014B — OLD LICENSEE CODE</a:t>
            </a:r>
          </a:p>
          <a:p>
            <a:pPr>
              <a:lnSpc>
                <a:spcPct val="150000"/>
              </a:lnSpc>
              <a:spcBef>
                <a:spcPct val="0"/>
              </a:spcBef>
            </a:pPr>
            <a:endParaRPr lang="en-US" sz="3300" dirty="0">
              <a:solidFill>
                <a:srgbClr val="FFFFFF"/>
              </a:solidFill>
              <a:latin typeface="Arcade Gamer"/>
              <a:ea typeface="Arcade Gamer"/>
              <a:cs typeface="Arcade Gamer"/>
              <a:sym typeface="Arcade Gamer"/>
            </a:endParaRPr>
          </a:p>
          <a:p>
            <a:pPr>
              <a:lnSpc>
                <a:spcPct val="150000"/>
              </a:lnSpc>
              <a:spcBef>
                <a:spcPct val="0"/>
              </a:spcBef>
            </a:pPr>
            <a:endParaRPr lang="en-US" sz="3300" dirty="0">
              <a:solidFill>
                <a:srgbClr val="FFFFFF"/>
              </a:solidFill>
              <a:latin typeface="Arcade Gamer"/>
              <a:ea typeface="Arcade Gamer"/>
              <a:cs typeface="Arcade Gamer"/>
              <a:sym typeface="Arcade Game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07632" y="1949135"/>
            <a:ext cx="6451668" cy="10752781"/>
          </a:xfrm>
          <a:custGeom>
            <a:avLst/>
            <a:gdLst/>
            <a:ahLst/>
            <a:cxnLst/>
            <a:rect l="l" t="t" r="r" b="b"/>
            <a:pathLst>
              <a:path w="6451668" h="10752781">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3611530"/>
            <a:ext cx="8560485" cy="3417265"/>
            <a:chOff x="0" y="0"/>
            <a:chExt cx="2254613" cy="900020"/>
          </a:xfrm>
        </p:grpSpPr>
        <p:sp>
          <p:nvSpPr>
            <p:cNvPr id="5" name="Freeform 5"/>
            <p:cNvSpPr/>
            <p:nvPr/>
          </p:nvSpPr>
          <p:spPr>
            <a:xfrm>
              <a:off x="0" y="0"/>
              <a:ext cx="2254613" cy="900020"/>
            </a:xfrm>
            <a:custGeom>
              <a:avLst/>
              <a:gdLst/>
              <a:ahLst/>
              <a:cxnLst/>
              <a:rect l="l" t="t" r="r" b="b"/>
              <a:pathLst>
                <a:path w="2254613" h="900020">
                  <a:moveTo>
                    <a:pt x="44315" y="0"/>
                  </a:moveTo>
                  <a:lnTo>
                    <a:pt x="2210299" y="0"/>
                  </a:lnTo>
                  <a:cubicBezTo>
                    <a:pt x="2222052" y="0"/>
                    <a:pt x="2233323" y="4669"/>
                    <a:pt x="2241634" y="12979"/>
                  </a:cubicBezTo>
                  <a:cubicBezTo>
                    <a:pt x="2249944" y="21290"/>
                    <a:pt x="2254613" y="32562"/>
                    <a:pt x="2254613" y="44315"/>
                  </a:cubicBezTo>
                  <a:lnTo>
                    <a:pt x="2254613" y="855706"/>
                  </a:lnTo>
                  <a:cubicBezTo>
                    <a:pt x="2254613" y="867459"/>
                    <a:pt x="2249944" y="878730"/>
                    <a:pt x="2241634" y="887041"/>
                  </a:cubicBezTo>
                  <a:cubicBezTo>
                    <a:pt x="2233323" y="895352"/>
                    <a:pt x="2222052" y="900020"/>
                    <a:pt x="2210299" y="900020"/>
                  </a:cubicBezTo>
                  <a:lnTo>
                    <a:pt x="44315" y="900020"/>
                  </a:lnTo>
                  <a:cubicBezTo>
                    <a:pt x="32562" y="900020"/>
                    <a:pt x="21290" y="895352"/>
                    <a:pt x="12979" y="887041"/>
                  </a:cubicBezTo>
                  <a:cubicBezTo>
                    <a:pt x="4669" y="878730"/>
                    <a:pt x="0" y="867459"/>
                    <a:pt x="0" y="855706"/>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txBody>
            <a:bodyPr/>
            <a:lstStyle/>
            <a:p>
              <a:endParaRPr lang="en-US"/>
            </a:p>
          </p:txBody>
        </p:sp>
        <p:sp>
          <p:nvSpPr>
            <p:cNvPr id="6" name="TextBox 6"/>
            <p:cNvSpPr txBox="1"/>
            <p:nvPr/>
          </p:nvSpPr>
          <p:spPr>
            <a:xfrm>
              <a:off x="0" y="-57150"/>
              <a:ext cx="2254613" cy="957170"/>
            </a:xfrm>
            <a:prstGeom prst="rect">
              <a:avLst/>
            </a:prstGeom>
          </p:spPr>
          <p:txBody>
            <a:bodyPr lIns="254000" tIns="254000" rIns="254000" bIns="254000" rtlCol="0" anchor="t"/>
            <a:lstStyle/>
            <a:p>
              <a:pPr algn="l">
                <a:lnSpc>
                  <a:spcPts val="3359"/>
                </a:lnSpc>
              </a:pPr>
              <a:r>
                <a:rPr lang="en-US" sz="2399" dirty="0">
                  <a:solidFill>
                    <a:srgbClr val="FFFFFF"/>
                  </a:solidFill>
                  <a:latin typeface="Disket Mono"/>
                  <a:ea typeface="Disket Mono"/>
                  <a:cs typeface="Disket Mono"/>
                  <a:sym typeface="Disket Mono"/>
                </a:rPr>
                <a:t>Name: Jacob Latonis</a:t>
              </a:r>
            </a:p>
            <a:p>
              <a:pPr algn="l">
                <a:lnSpc>
                  <a:spcPts val="3359"/>
                </a:lnSpc>
              </a:pPr>
              <a:r>
                <a:rPr lang="en-US" sz="2399" dirty="0">
                  <a:solidFill>
                    <a:srgbClr val="FFFFFF"/>
                  </a:solidFill>
                  <a:latin typeface="Disket Mono"/>
                  <a:ea typeface="Disket Mono"/>
                  <a:cs typeface="Disket Mono"/>
                  <a:sym typeface="Disket Mono"/>
                </a:rPr>
                <a:t>What I do: Staff Software Engineer, Threat Research @ </a:t>
              </a:r>
              <a:r>
                <a:rPr lang="en-US" sz="2399" dirty="0" err="1">
                  <a:solidFill>
                    <a:srgbClr val="FFFFFF"/>
                  </a:solidFill>
                  <a:latin typeface="Disket Mono"/>
                  <a:ea typeface="Disket Mono"/>
                  <a:cs typeface="Disket Mono"/>
                  <a:sym typeface="Disket Mono"/>
                </a:rPr>
                <a:t>proofpoint</a:t>
              </a:r>
              <a:endParaRPr lang="en-US" sz="2399" dirty="0">
                <a:solidFill>
                  <a:srgbClr val="FFFFFF"/>
                </a:solidFill>
                <a:latin typeface="Disket Mono"/>
                <a:ea typeface="Disket Mono"/>
                <a:cs typeface="Disket Mono"/>
                <a:sym typeface="Disket Mono"/>
              </a:endParaRPr>
            </a:p>
            <a:p>
              <a:pPr algn="l">
                <a:lnSpc>
                  <a:spcPts val="3359"/>
                </a:lnSpc>
              </a:pPr>
              <a:r>
                <a:rPr lang="en-US" sz="2399" dirty="0">
                  <a:solidFill>
                    <a:srgbClr val="FFFFFF"/>
                  </a:solidFill>
                  <a:latin typeface="Disket Mono"/>
                  <a:ea typeface="Disket Mono"/>
                  <a:cs typeface="Disket Mono"/>
                  <a:sym typeface="Disket Mono"/>
                </a:rPr>
                <a:t>Residing in: Boulder, CO</a:t>
              </a:r>
            </a:p>
            <a:p>
              <a:pPr algn="l">
                <a:lnSpc>
                  <a:spcPts val="3359"/>
                </a:lnSpc>
              </a:pPr>
              <a:r>
                <a:rPr lang="en-US" sz="2399" dirty="0">
                  <a:solidFill>
                    <a:srgbClr val="FFFFFF"/>
                  </a:solidFill>
                  <a:latin typeface="Disket Mono"/>
                  <a:ea typeface="Disket Mono"/>
                  <a:cs typeface="Disket Mono"/>
                  <a:sym typeface="Disket Mono"/>
                </a:rPr>
                <a:t>What </a:t>
              </a:r>
              <a:r>
                <a:rPr lang="en-US" sz="2399" dirty="0" err="1">
                  <a:solidFill>
                    <a:srgbClr val="FFFFFF"/>
                  </a:solidFill>
                  <a:latin typeface="Disket Mono"/>
                  <a:ea typeface="Disket Mono"/>
                  <a:cs typeface="Disket Mono"/>
                  <a:sym typeface="Disket Mono"/>
                </a:rPr>
                <a:t>i</a:t>
              </a:r>
              <a:r>
                <a:rPr lang="en-US" sz="2399" dirty="0">
                  <a:solidFill>
                    <a:srgbClr val="FFFFFF"/>
                  </a:solidFill>
                  <a:latin typeface="Disket Mono"/>
                  <a:ea typeface="Disket Mono"/>
                  <a:cs typeface="Disket Mono"/>
                  <a:sym typeface="Disket Mono"/>
                </a:rPr>
                <a:t> do for fun: running, reading, hiking, open-source development</a:t>
              </a:r>
            </a:p>
            <a:p>
              <a:pPr algn="l">
                <a:lnSpc>
                  <a:spcPts val="3359"/>
                </a:lnSpc>
              </a:pPr>
              <a:endParaRPr lang="en-US" sz="2399" dirty="0">
                <a:solidFill>
                  <a:srgbClr val="FFFFFF"/>
                </a:solidFill>
                <a:latin typeface="Disket Mono"/>
                <a:ea typeface="Disket Mono"/>
                <a:cs typeface="Disket Mono"/>
                <a:sym typeface="Disket Mono"/>
              </a:endParaRPr>
            </a:p>
          </p:txBody>
        </p:sp>
      </p:grpSp>
      <p:grpSp>
        <p:nvGrpSpPr>
          <p:cNvPr id="7" name="Group 7"/>
          <p:cNvGrpSpPr>
            <a:grpSpLocks noChangeAspect="1"/>
          </p:cNvGrpSpPr>
          <p:nvPr/>
        </p:nvGrpSpPr>
        <p:grpSpPr>
          <a:xfrm>
            <a:off x="11050460" y="2191889"/>
            <a:ext cx="5966012" cy="3579607"/>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12597" b="-12597"/>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pic>
        <p:nvPicPr>
          <p:cNvPr id="10" name="Picture 10"/>
          <p:cNvPicPr>
            <a:picLocks noChangeAspect="1"/>
          </p:cNvPicPr>
          <p:nvPr/>
        </p:nvPicPr>
        <p:blipFill>
          <a:blip r:embed="rId7"/>
          <a:srcRect/>
          <a:stretch>
            <a:fillRect/>
          </a:stretch>
        </p:blipFill>
        <p:spPr>
          <a:xfrm>
            <a:off x="16514932" y="719461"/>
            <a:ext cx="744368" cy="331244"/>
          </a:xfrm>
          <a:prstGeom prst="rect">
            <a:avLst/>
          </a:prstGeom>
        </p:spPr>
      </p:pic>
      <p:sp>
        <p:nvSpPr>
          <p:cNvPr id="11" name="Freeform 11"/>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3" name="Group 13"/>
          <p:cNvGrpSpPr/>
          <p:nvPr/>
        </p:nvGrpSpPr>
        <p:grpSpPr>
          <a:xfrm>
            <a:off x="2486381" y="588745"/>
            <a:ext cx="1211480" cy="624416"/>
            <a:chOff x="0" y="0"/>
            <a:chExt cx="1615307" cy="832555"/>
          </a:xfrm>
        </p:grpSpPr>
        <p:sp>
          <p:nvSpPr>
            <p:cNvPr id="14" name="TextBox 14"/>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5" name="Freeform 15"/>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6" name="Group 16"/>
          <p:cNvGrpSpPr/>
          <p:nvPr/>
        </p:nvGrpSpPr>
        <p:grpSpPr>
          <a:xfrm>
            <a:off x="5443716" y="729709"/>
            <a:ext cx="862336" cy="327152"/>
            <a:chOff x="0" y="0"/>
            <a:chExt cx="1149782" cy="436203"/>
          </a:xfrm>
        </p:grpSpPr>
        <p:sp>
          <p:nvSpPr>
            <p:cNvPr id="17" name="TextBox 17"/>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8" name="Freeform 18"/>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grpSp>
        <p:nvGrpSpPr>
          <p:cNvPr id="19" name="Group 19"/>
          <p:cNvGrpSpPr/>
          <p:nvPr/>
        </p:nvGrpSpPr>
        <p:grpSpPr>
          <a:xfrm>
            <a:off x="4115755" y="703945"/>
            <a:ext cx="908861" cy="327152"/>
            <a:chOff x="0" y="0"/>
            <a:chExt cx="1211815" cy="436203"/>
          </a:xfrm>
        </p:grpSpPr>
        <p:sp>
          <p:nvSpPr>
            <p:cNvPr id="20" name="TextBox 20"/>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1" name="Freeform 21"/>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pic>
        <p:nvPicPr>
          <p:cNvPr id="22" name="Picture 22"/>
          <p:cNvPicPr>
            <a:picLocks noChangeAspect="1"/>
          </p:cNvPicPr>
          <p:nvPr/>
        </p:nvPicPr>
        <p:blipFill>
          <a:blip r:embed="rId18"/>
          <a:srcRect/>
          <a:stretch>
            <a:fillRect/>
          </a:stretch>
        </p:blipFill>
        <p:spPr>
          <a:xfrm>
            <a:off x="16527434" y="5098352"/>
            <a:ext cx="978075" cy="934061"/>
          </a:xfrm>
          <a:prstGeom prst="rect">
            <a:avLst/>
          </a:prstGeom>
        </p:spPr>
      </p:pic>
      <p:sp>
        <p:nvSpPr>
          <p:cNvPr id="23" name="TextBox 23"/>
          <p:cNvSpPr txBox="1"/>
          <p:nvPr/>
        </p:nvSpPr>
        <p:spPr>
          <a:xfrm>
            <a:off x="1028700" y="2172839"/>
            <a:ext cx="863204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WHOAMI</a:t>
            </a:r>
          </a:p>
        </p:txBody>
      </p:sp>
      <p:pic>
        <p:nvPicPr>
          <p:cNvPr id="24" name="Picture 24"/>
          <p:cNvPicPr>
            <a:picLocks noChangeAspect="1"/>
          </p:cNvPicPr>
          <p:nvPr/>
        </p:nvPicPr>
        <p:blipFill>
          <a:blip r:embed="rId19"/>
          <a:srcRect/>
          <a:stretch>
            <a:fillRect/>
          </a:stretch>
        </p:blipFill>
        <p:spPr>
          <a:xfrm>
            <a:off x="3428653" y="7496012"/>
            <a:ext cx="1374203" cy="1762288"/>
          </a:xfrm>
          <a:prstGeom prst="rect">
            <a:avLst/>
          </a:prstGeom>
        </p:spPr>
      </p:pic>
      <p:pic>
        <p:nvPicPr>
          <p:cNvPr id="25" name="Picture 25"/>
          <p:cNvPicPr>
            <a:picLocks noChangeAspect="1"/>
          </p:cNvPicPr>
          <p:nvPr/>
        </p:nvPicPr>
        <p:blipFill>
          <a:blip r:embed="rId20"/>
          <a:srcRect/>
          <a:stretch>
            <a:fillRect/>
          </a:stretch>
        </p:blipFill>
        <p:spPr>
          <a:xfrm>
            <a:off x="5779269" y="7655452"/>
            <a:ext cx="1293832" cy="1443408"/>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0" y="9705109"/>
            <a:ext cx="18288000" cy="1163782"/>
            <a:chOff x="0" y="0"/>
            <a:chExt cx="24384000" cy="1551709"/>
          </a:xfrm>
        </p:grpSpPr>
        <p:sp>
          <p:nvSpPr>
            <p:cNvPr id="3" name="Freeform 3"/>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4" name="Freeform 4"/>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sp>
          <p:nvSpPr>
            <p:cNvPr id="5" name="Freeform 5"/>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en-US"/>
            </a:p>
          </p:txBody>
        </p:sp>
      </p:grpSp>
      <p:pic>
        <p:nvPicPr>
          <p:cNvPr id="6" name="Picture 6"/>
          <p:cNvPicPr>
            <a:picLocks noChangeAspect="1"/>
          </p:cNvPicPr>
          <p:nvPr/>
        </p:nvPicPr>
        <p:blipFill>
          <a:blip r:embed="rId5"/>
          <a:srcRect/>
          <a:stretch>
            <a:fillRect/>
          </a:stretch>
        </p:blipFill>
        <p:spPr>
          <a:xfrm>
            <a:off x="16848318" y="719461"/>
            <a:ext cx="744368" cy="331244"/>
          </a:xfrm>
          <a:prstGeom prst="rect">
            <a:avLst/>
          </a:prstGeom>
        </p:spPr>
      </p:pic>
      <p:sp>
        <p:nvSpPr>
          <p:cNvPr id="7" name="Freeform 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8" name="Group 8"/>
          <p:cNvGrpSpPr/>
          <p:nvPr/>
        </p:nvGrpSpPr>
        <p:grpSpPr>
          <a:xfrm>
            <a:off x="7234164" y="588745"/>
            <a:ext cx="1211480" cy="624416"/>
            <a:chOff x="0" y="0"/>
            <a:chExt cx="1615307" cy="832555"/>
          </a:xfrm>
        </p:grpSpPr>
        <p:sp>
          <p:nvSpPr>
            <p:cNvPr id="9" name="TextBox 9"/>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0" name="Freeform 10"/>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grpSp>
        <p:nvGrpSpPr>
          <p:cNvPr id="11" name="Group 11"/>
          <p:cNvGrpSpPr/>
          <p:nvPr/>
        </p:nvGrpSpPr>
        <p:grpSpPr>
          <a:xfrm>
            <a:off x="10191499" y="729709"/>
            <a:ext cx="862336" cy="327152"/>
            <a:chOff x="0" y="0"/>
            <a:chExt cx="1149782" cy="436203"/>
          </a:xfrm>
        </p:grpSpPr>
        <p:sp>
          <p:nvSpPr>
            <p:cNvPr id="12" name="TextBox 12"/>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3" name="Freeform 13"/>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14" name="Group 14"/>
          <p:cNvGrpSpPr/>
          <p:nvPr/>
        </p:nvGrpSpPr>
        <p:grpSpPr>
          <a:xfrm>
            <a:off x="8863538" y="703945"/>
            <a:ext cx="908861" cy="327152"/>
            <a:chOff x="0" y="0"/>
            <a:chExt cx="1211815" cy="436203"/>
          </a:xfrm>
        </p:grpSpPr>
        <p:sp>
          <p:nvSpPr>
            <p:cNvPr id="15" name="TextBox 15"/>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6" name="Freeform 16"/>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sp>
        <p:nvSpPr>
          <p:cNvPr id="17" name="Freeform 17"/>
          <p:cNvSpPr/>
          <p:nvPr/>
        </p:nvSpPr>
        <p:spPr>
          <a:xfrm>
            <a:off x="1330961" y="4583324"/>
            <a:ext cx="5903203" cy="4372060"/>
          </a:xfrm>
          <a:custGeom>
            <a:avLst/>
            <a:gdLst/>
            <a:ahLst/>
            <a:cxnLst/>
            <a:rect l="l" t="t" r="r" b="b"/>
            <a:pathLst>
              <a:path w="5903203" h="4372060">
                <a:moveTo>
                  <a:pt x="0" y="0"/>
                </a:moveTo>
                <a:lnTo>
                  <a:pt x="5903203" y="0"/>
                </a:lnTo>
                <a:lnTo>
                  <a:pt x="5903203" y="4372060"/>
                </a:lnTo>
                <a:lnTo>
                  <a:pt x="0" y="4372060"/>
                </a:lnTo>
                <a:lnTo>
                  <a:pt x="0" y="0"/>
                </a:lnTo>
                <a:close/>
              </a:path>
            </a:pathLst>
          </a:custGeom>
          <a:blipFill>
            <a:blip r:embed="rId14"/>
            <a:stretch>
              <a:fillRect/>
            </a:stretch>
          </a:blipFill>
        </p:spPr>
        <p:txBody>
          <a:bodyPr/>
          <a:lstStyle/>
          <a:p>
            <a:endParaRPr lang="en-US"/>
          </a:p>
        </p:txBody>
      </p:sp>
      <p:sp>
        <p:nvSpPr>
          <p:cNvPr id="18" name="TextBox 18"/>
          <p:cNvSpPr txBox="1"/>
          <p:nvPr/>
        </p:nvSpPr>
        <p:spPr>
          <a:xfrm>
            <a:off x="609600" y="1591014"/>
            <a:ext cx="9162799" cy="2071370"/>
          </a:xfrm>
          <a:prstGeom prst="rect">
            <a:avLst/>
          </a:prstGeom>
        </p:spPr>
        <p:txBody>
          <a:bodyPr lIns="0" tIns="0" rIns="0" bIns="0" rtlCol="0" anchor="t">
            <a:spAutoFit/>
          </a:bodyPr>
          <a:lstStyle/>
          <a:p>
            <a:pPr algn="ctr">
              <a:lnSpc>
                <a:spcPts val="7839"/>
              </a:lnSpc>
            </a:pPr>
            <a:r>
              <a:rPr lang="en-US" sz="6999">
                <a:solidFill>
                  <a:srgbClr val="FF63D8"/>
                </a:solidFill>
                <a:latin typeface="Arcade Gamer"/>
                <a:ea typeface="Arcade Gamer"/>
                <a:cs typeface="Arcade Gamer"/>
                <a:sym typeface="Arcade Gamer"/>
              </a:rPr>
              <a:t>HEADER BROKEN DOWN!</a:t>
            </a:r>
          </a:p>
        </p:txBody>
      </p:sp>
      <p:sp>
        <p:nvSpPr>
          <p:cNvPr id="19" name="TextBox 19"/>
          <p:cNvSpPr txBox="1"/>
          <p:nvPr/>
        </p:nvSpPr>
        <p:spPr>
          <a:xfrm>
            <a:off x="7546372" y="5977592"/>
            <a:ext cx="10313589" cy="2192460"/>
          </a:xfrm>
          <a:prstGeom prst="rect">
            <a:avLst/>
          </a:prstGeom>
        </p:spPr>
        <p:txBody>
          <a:bodyPr wrap="square" lIns="0" tIns="0" rIns="0" bIns="0" rtlCol="0" anchor="t">
            <a:spAutoFit/>
          </a:bodyPr>
          <a:lstStyle/>
          <a:p>
            <a:pPr>
              <a:lnSpc>
                <a:spcPct val="150000"/>
              </a:lnSpc>
              <a:spcBef>
                <a:spcPct val="0"/>
              </a:spcBef>
            </a:pPr>
            <a:r>
              <a:rPr lang="en-US" sz="3300" dirty="0">
                <a:solidFill>
                  <a:srgbClr val="FFFFFF"/>
                </a:solidFill>
                <a:latin typeface="Arcade Gamer"/>
                <a:ea typeface="Arcade Gamer"/>
                <a:cs typeface="Arcade Gamer"/>
                <a:sym typeface="Arcade Gamer"/>
              </a:rPr>
              <a:t>014C — MASK ROM VERSION NUMBER</a:t>
            </a:r>
          </a:p>
          <a:p>
            <a:pPr>
              <a:lnSpc>
                <a:spcPct val="150000"/>
              </a:lnSpc>
              <a:spcBef>
                <a:spcPct val="0"/>
              </a:spcBef>
            </a:pPr>
            <a:r>
              <a:rPr lang="en-US" sz="3300" dirty="0">
                <a:solidFill>
                  <a:srgbClr val="FFFFFF"/>
                </a:solidFill>
                <a:latin typeface="Arcade Gamer"/>
                <a:ea typeface="Arcade Gamer"/>
                <a:cs typeface="Arcade Gamer"/>
                <a:sym typeface="Arcade Gamer"/>
              </a:rPr>
              <a:t>014D — HEADER CHECKSUM</a:t>
            </a:r>
          </a:p>
          <a:p>
            <a:pPr>
              <a:lnSpc>
                <a:spcPct val="150000"/>
              </a:lnSpc>
              <a:spcBef>
                <a:spcPct val="0"/>
              </a:spcBef>
            </a:pPr>
            <a:r>
              <a:rPr lang="en-US" sz="3300" dirty="0">
                <a:solidFill>
                  <a:srgbClr val="FFFFFF"/>
                </a:solidFill>
                <a:latin typeface="Arcade Gamer"/>
                <a:ea typeface="Arcade Gamer"/>
                <a:cs typeface="Arcade Gamer"/>
                <a:sym typeface="Arcade Gamer"/>
              </a:rPr>
              <a:t>014E-014F — GLOBAL CHECKSUM</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5544539" y="1028700"/>
            <a:ext cx="12261562" cy="9156618"/>
          </a:xfrm>
          <a:custGeom>
            <a:avLst/>
            <a:gdLst/>
            <a:ahLst/>
            <a:cxnLst/>
            <a:rect l="l" t="t" r="r" b="b"/>
            <a:pathLst>
              <a:path w="12261562" h="9156618">
                <a:moveTo>
                  <a:pt x="0" y="0"/>
                </a:moveTo>
                <a:lnTo>
                  <a:pt x="12261562" y="0"/>
                </a:lnTo>
                <a:lnTo>
                  <a:pt x="12261562" y="9156618"/>
                </a:lnTo>
                <a:lnTo>
                  <a:pt x="0" y="9156618"/>
                </a:lnTo>
                <a:lnTo>
                  <a:pt x="0" y="0"/>
                </a:lnTo>
                <a:close/>
              </a:path>
            </a:pathLst>
          </a:custGeom>
          <a:blipFill>
            <a:blip r:embed="rId15"/>
            <a:stretch>
              <a:fillRect/>
            </a:stretch>
          </a:blipFill>
        </p:spPr>
        <p:txBody>
          <a:bodyPr/>
          <a:lstStyle/>
          <a:p>
            <a:endParaRPr lang="en-US"/>
          </a:p>
        </p:txBody>
      </p:sp>
      <p:sp>
        <p:nvSpPr>
          <p:cNvPr id="16" name="Freeform 16"/>
          <p:cNvSpPr/>
          <p:nvPr/>
        </p:nvSpPr>
        <p:spPr>
          <a:xfrm>
            <a:off x="6119780" y="4823266"/>
            <a:ext cx="6434652" cy="1851480"/>
          </a:xfrm>
          <a:custGeom>
            <a:avLst/>
            <a:gdLst/>
            <a:ahLst/>
            <a:cxnLst/>
            <a:rect l="l" t="t" r="r" b="b"/>
            <a:pathLst>
              <a:path w="6434652" h="1851480">
                <a:moveTo>
                  <a:pt x="0" y="0"/>
                </a:moveTo>
                <a:lnTo>
                  <a:pt x="6434652" y="0"/>
                </a:lnTo>
                <a:lnTo>
                  <a:pt x="6434652" y="1851480"/>
                </a:lnTo>
                <a:lnTo>
                  <a:pt x="0" y="185148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213235" y="2787456"/>
            <a:ext cx="5443716" cy="40525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WHO’S THAT POKEMON?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744373" y="4821070"/>
            <a:ext cx="7524875" cy="2436128"/>
            <a:chOff x="0" y="0"/>
            <a:chExt cx="1981860" cy="641614"/>
          </a:xfrm>
        </p:grpSpPr>
        <p:sp>
          <p:nvSpPr>
            <p:cNvPr id="4" name="Freeform 4"/>
            <p:cNvSpPr/>
            <p:nvPr/>
          </p:nvSpPr>
          <p:spPr>
            <a:xfrm>
              <a:off x="0" y="0"/>
              <a:ext cx="1981860" cy="641614"/>
            </a:xfrm>
            <a:custGeom>
              <a:avLst/>
              <a:gdLst/>
              <a:ahLst/>
              <a:cxnLst/>
              <a:rect l="l" t="t" r="r" b="b"/>
              <a:pathLst>
                <a:path w="1981860" h="641614">
                  <a:moveTo>
                    <a:pt x="50413" y="0"/>
                  </a:moveTo>
                  <a:lnTo>
                    <a:pt x="1931447" y="0"/>
                  </a:lnTo>
                  <a:cubicBezTo>
                    <a:pt x="1959289" y="0"/>
                    <a:pt x="1981860" y="22571"/>
                    <a:pt x="1981860" y="50413"/>
                  </a:cubicBezTo>
                  <a:lnTo>
                    <a:pt x="1981860" y="591201"/>
                  </a:lnTo>
                  <a:cubicBezTo>
                    <a:pt x="1981860" y="604571"/>
                    <a:pt x="1976549" y="617394"/>
                    <a:pt x="1967094" y="626848"/>
                  </a:cubicBezTo>
                  <a:cubicBezTo>
                    <a:pt x="1957640" y="636302"/>
                    <a:pt x="1944817" y="641614"/>
                    <a:pt x="1931447" y="641614"/>
                  </a:cubicBezTo>
                  <a:lnTo>
                    <a:pt x="50413" y="641614"/>
                  </a:lnTo>
                  <a:cubicBezTo>
                    <a:pt x="37043" y="641614"/>
                    <a:pt x="24220" y="636302"/>
                    <a:pt x="14766" y="626848"/>
                  </a:cubicBezTo>
                  <a:cubicBezTo>
                    <a:pt x="5311" y="617394"/>
                    <a:pt x="0" y="604571"/>
                    <a:pt x="0" y="591201"/>
                  </a:cubicBezTo>
                  <a:lnTo>
                    <a:pt x="0" y="50413"/>
                  </a:lnTo>
                  <a:cubicBezTo>
                    <a:pt x="0" y="37043"/>
                    <a:pt x="5311" y="24220"/>
                    <a:pt x="14766" y="14766"/>
                  </a:cubicBezTo>
                  <a:cubicBezTo>
                    <a:pt x="24220" y="5311"/>
                    <a:pt x="37043" y="0"/>
                    <a:pt x="50413"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57150"/>
              <a:ext cx="1981860" cy="698764"/>
            </a:xfrm>
            <a:prstGeom prst="rect">
              <a:avLst/>
            </a:prstGeom>
          </p:spPr>
          <p:txBody>
            <a:bodyPr lIns="254000" tIns="254000" rIns="254000" bIns="254000" rtlCol="0" anchor="t"/>
            <a:lstStyle/>
            <a:p>
              <a:pPr algn="l">
                <a:lnSpc>
                  <a:spcPts val="3359"/>
                </a:lnSpc>
              </a:pPr>
              <a:endParaRPr/>
            </a:p>
            <a:p>
              <a:pPr algn="l">
                <a:lnSpc>
                  <a:spcPts val="3359"/>
                </a:lnSpc>
              </a:pPr>
              <a:r>
                <a:rPr lang="en-US" sz="2399">
                  <a:solidFill>
                    <a:srgbClr val="FFFFFF"/>
                  </a:solidFill>
                  <a:latin typeface="Disket Mono"/>
                  <a:ea typeface="Disket Mono"/>
                  <a:cs typeface="Disket Mono"/>
                  <a:sym typeface="Disket Mono"/>
                </a:rPr>
                <a:t>     Cartridge header has the info we want; time to parse byte by byte.</a:t>
              </a:r>
            </a:p>
          </p:txBody>
        </p:sp>
      </p:grpSp>
      <p:sp>
        <p:nvSpPr>
          <p:cNvPr id="6" name="Freeform 6"/>
          <p:cNvSpPr/>
          <p:nvPr/>
        </p:nvSpPr>
        <p:spPr>
          <a:xfrm flipH="1">
            <a:off x="1401917" y="5319540"/>
            <a:ext cx="335928" cy="313329"/>
          </a:xfrm>
          <a:custGeom>
            <a:avLst/>
            <a:gdLst/>
            <a:ahLst/>
            <a:cxnLst/>
            <a:rect l="l" t="t" r="r" b="b"/>
            <a:pathLst>
              <a:path w="335928" h="313329">
                <a:moveTo>
                  <a:pt x="335927" y="0"/>
                </a:moveTo>
                <a:lnTo>
                  <a:pt x="0" y="0"/>
                </a:lnTo>
                <a:lnTo>
                  <a:pt x="0" y="313329"/>
                </a:lnTo>
                <a:lnTo>
                  <a:pt x="335927" y="313329"/>
                </a:lnTo>
                <a:lnTo>
                  <a:pt x="335927"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pic>
        <p:nvPicPr>
          <p:cNvPr id="7" name="Picture 7"/>
          <p:cNvPicPr>
            <a:picLocks noChangeAspect="1"/>
          </p:cNvPicPr>
          <p:nvPr/>
        </p:nvPicPr>
        <p:blipFill>
          <a:blip r:embed="rId6"/>
          <a:srcRect/>
          <a:stretch>
            <a:fillRect/>
          </a:stretch>
        </p:blipFill>
        <p:spPr>
          <a:xfrm>
            <a:off x="16514932" y="719461"/>
            <a:ext cx="744368" cy="331244"/>
          </a:xfrm>
          <a:prstGeom prst="rect">
            <a:avLst/>
          </a:prstGeom>
        </p:spPr>
      </p:pic>
      <p:sp>
        <p:nvSpPr>
          <p:cNvPr id="8" name="Freeform 8"/>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0" name="Group 10"/>
          <p:cNvGrpSpPr/>
          <p:nvPr/>
        </p:nvGrpSpPr>
        <p:grpSpPr>
          <a:xfrm>
            <a:off x="2486381" y="588745"/>
            <a:ext cx="1211480" cy="624416"/>
            <a:chOff x="0" y="0"/>
            <a:chExt cx="1615307" cy="832555"/>
          </a:xfrm>
        </p:grpSpPr>
        <p:sp>
          <p:nvSpPr>
            <p:cNvPr id="11" name="TextBox 11"/>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2" name="Freeform 12"/>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3" name="Group 13"/>
          <p:cNvGrpSpPr/>
          <p:nvPr/>
        </p:nvGrpSpPr>
        <p:grpSpPr>
          <a:xfrm>
            <a:off x="5443716" y="729709"/>
            <a:ext cx="862336" cy="327152"/>
            <a:chOff x="0" y="0"/>
            <a:chExt cx="1149782" cy="436203"/>
          </a:xfrm>
        </p:grpSpPr>
        <p:sp>
          <p:nvSpPr>
            <p:cNvPr id="14" name="TextBox 14"/>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5" name="Freeform 15"/>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16" name="Group 16"/>
          <p:cNvGrpSpPr/>
          <p:nvPr/>
        </p:nvGrpSpPr>
        <p:grpSpPr>
          <a:xfrm>
            <a:off x="4115755" y="703945"/>
            <a:ext cx="908861" cy="327152"/>
            <a:chOff x="0" y="0"/>
            <a:chExt cx="1211815" cy="436203"/>
          </a:xfrm>
        </p:grpSpPr>
        <p:sp>
          <p:nvSpPr>
            <p:cNvPr id="17" name="TextBox 17"/>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8" name="Freeform 18"/>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19" name="TextBox 19"/>
          <p:cNvSpPr txBox="1"/>
          <p:nvPr/>
        </p:nvSpPr>
        <p:spPr>
          <a:xfrm>
            <a:off x="1028700" y="2172839"/>
            <a:ext cx="8632045"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WRITE A PARSER?</a:t>
            </a:r>
          </a:p>
        </p:txBody>
      </p:sp>
      <p:sp>
        <p:nvSpPr>
          <p:cNvPr id="20" name="TextBox 20"/>
          <p:cNvSpPr txBox="1"/>
          <p:nvPr/>
        </p:nvSpPr>
        <p:spPr>
          <a:xfrm>
            <a:off x="8729756" y="2497575"/>
            <a:ext cx="9017549" cy="5573640"/>
          </a:xfrm>
          <a:prstGeom prst="rect">
            <a:avLst/>
          </a:prstGeom>
        </p:spPr>
        <p:txBody>
          <a:bodyPr lIns="0" tIns="0" rIns="0" bIns="0" rtlCol="0" anchor="t">
            <a:spAutoFit/>
          </a:bodyPr>
          <a:lstStyle/>
          <a:p>
            <a:pPr algn="ctr">
              <a:lnSpc>
                <a:spcPts val="4367"/>
              </a:lnSpc>
              <a:spcBef>
                <a:spcPct val="0"/>
              </a:spcBef>
            </a:pPr>
            <a:r>
              <a:rPr lang="en-US" sz="3899">
                <a:solidFill>
                  <a:srgbClr val="FFFFFF"/>
                </a:solidFill>
                <a:latin typeface="Arcade Gamer"/>
                <a:ea typeface="Arcade Gamer"/>
                <a:cs typeface="Arcade Gamer"/>
                <a:sym typeface="Arcade Gamer"/>
              </a:rPr>
              <a:t>EACH CARTRIDGE CONTAINS A HEADER, LOCATED AT THE ADDRESS RANGE</a:t>
            </a:r>
          </a:p>
          <a:p>
            <a:pPr algn="ctr">
              <a:lnSpc>
                <a:spcPts val="4367"/>
              </a:lnSpc>
              <a:spcBef>
                <a:spcPct val="0"/>
              </a:spcBef>
            </a:pPr>
            <a:r>
              <a:rPr lang="en-US" sz="3899">
                <a:solidFill>
                  <a:srgbClr val="FFFFFF"/>
                </a:solidFill>
                <a:latin typeface="Arcade Gamer"/>
                <a:ea typeface="Arcade Gamer"/>
                <a:cs typeface="Arcade Gamer"/>
                <a:sym typeface="Arcade Gamer"/>
              </a:rPr>
              <a:t>$0100—$014F. </a:t>
            </a:r>
          </a:p>
          <a:p>
            <a:pPr algn="ctr">
              <a:lnSpc>
                <a:spcPts val="4367"/>
              </a:lnSpc>
              <a:spcBef>
                <a:spcPct val="0"/>
              </a:spcBef>
            </a:pPr>
            <a:endParaRPr lang="en-US" sz="3899">
              <a:solidFill>
                <a:srgbClr val="FFFFFF"/>
              </a:solidFill>
              <a:latin typeface="Arcade Gamer"/>
              <a:ea typeface="Arcade Gamer"/>
              <a:cs typeface="Arcade Gamer"/>
              <a:sym typeface="Arcade Gamer"/>
            </a:endParaRPr>
          </a:p>
          <a:p>
            <a:pPr algn="ctr">
              <a:lnSpc>
                <a:spcPts val="4367"/>
              </a:lnSpc>
              <a:spcBef>
                <a:spcPct val="0"/>
              </a:spcBef>
            </a:pPr>
            <a:r>
              <a:rPr lang="en-US" sz="3899">
                <a:solidFill>
                  <a:srgbClr val="FFFFFF"/>
                </a:solidFill>
                <a:latin typeface="Arcade Gamer"/>
                <a:ea typeface="Arcade Gamer"/>
                <a:cs typeface="Arcade Gamer"/>
                <a:sym typeface="Arcade Gamer"/>
              </a:rPr>
              <a:t>THE CARTRIDGE HEADER PROVIDES INFORMATION ABOUT THE GAME ITSELF AND THE HARDWARE IT EXPECTS TO RUN 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grpSp>
        <p:nvGrpSpPr>
          <p:cNvPr id="7" name="Group 7"/>
          <p:cNvGrpSpPr/>
          <p:nvPr/>
        </p:nvGrpSpPr>
        <p:grpSpPr>
          <a:xfrm>
            <a:off x="692051" y="8084973"/>
            <a:ext cx="8020742" cy="1444739"/>
            <a:chOff x="0" y="0"/>
            <a:chExt cx="2112459" cy="380508"/>
          </a:xfrm>
        </p:grpSpPr>
        <p:sp>
          <p:nvSpPr>
            <p:cNvPr id="8" name="Freeform 8"/>
            <p:cNvSpPr/>
            <p:nvPr/>
          </p:nvSpPr>
          <p:spPr>
            <a:xfrm>
              <a:off x="0" y="0"/>
              <a:ext cx="2112459" cy="380508"/>
            </a:xfrm>
            <a:custGeom>
              <a:avLst/>
              <a:gdLst/>
              <a:ahLst/>
              <a:cxnLst/>
              <a:rect l="l" t="t" r="r" b="b"/>
              <a:pathLst>
                <a:path w="2112459" h="380508">
                  <a:moveTo>
                    <a:pt x="47297" y="0"/>
                  </a:moveTo>
                  <a:lnTo>
                    <a:pt x="2065162" y="0"/>
                  </a:lnTo>
                  <a:cubicBezTo>
                    <a:pt x="2077706" y="0"/>
                    <a:pt x="2089736" y="4983"/>
                    <a:pt x="2098606" y="13853"/>
                  </a:cubicBezTo>
                  <a:cubicBezTo>
                    <a:pt x="2107476" y="22723"/>
                    <a:pt x="2112459" y="34753"/>
                    <a:pt x="2112459" y="47297"/>
                  </a:cubicBezTo>
                  <a:lnTo>
                    <a:pt x="2112459" y="333211"/>
                  </a:lnTo>
                  <a:cubicBezTo>
                    <a:pt x="2112459" y="345755"/>
                    <a:pt x="2107476" y="357785"/>
                    <a:pt x="2098606" y="366655"/>
                  </a:cubicBezTo>
                  <a:cubicBezTo>
                    <a:pt x="2089736" y="375524"/>
                    <a:pt x="2077706" y="380508"/>
                    <a:pt x="2065162" y="380508"/>
                  </a:cubicBezTo>
                  <a:lnTo>
                    <a:pt x="47297" y="380508"/>
                  </a:lnTo>
                  <a:cubicBezTo>
                    <a:pt x="34753" y="380508"/>
                    <a:pt x="22723" y="375524"/>
                    <a:pt x="13853" y="366655"/>
                  </a:cubicBezTo>
                  <a:cubicBezTo>
                    <a:pt x="4983" y="357785"/>
                    <a:pt x="0" y="345755"/>
                    <a:pt x="0" y="333211"/>
                  </a:cubicBezTo>
                  <a:lnTo>
                    <a:pt x="0" y="47297"/>
                  </a:lnTo>
                  <a:cubicBezTo>
                    <a:pt x="0" y="34753"/>
                    <a:pt x="4983" y="22723"/>
                    <a:pt x="13853" y="13853"/>
                  </a:cubicBezTo>
                  <a:cubicBezTo>
                    <a:pt x="22723" y="4983"/>
                    <a:pt x="34753" y="0"/>
                    <a:pt x="47297" y="0"/>
                  </a:cubicBezTo>
                  <a:close/>
                </a:path>
              </a:pathLst>
            </a:custGeom>
            <a:solidFill>
              <a:srgbClr val="000000"/>
            </a:solidFill>
            <a:ln w="47625" cap="rnd">
              <a:solidFill>
                <a:srgbClr val="21EF80"/>
              </a:solidFill>
              <a:prstDash val="solid"/>
              <a:round/>
            </a:ln>
          </p:spPr>
          <p:txBody>
            <a:bodyPr/>
            <a:lstStyle/>
            <a:p>
              <a:endParaRPr lang="en-US"/>
            </a:p>
          </p:txBody>
        </p:sp>
        <p:sp>
          <p:nvSpPr>
            <p:cNvPr id="9" name="TextBox 9"/>
            <p:cNvSpPr txBox="1"/>
            <p:nvPr/>
          </p:nvSpPr>
          <p:spPr>
            <a:xfrm>
              <a:off x="0" y="-57150"/>
              <a:ext cx="2112459" cy="437658"/>
            </a:xfrm>
            <a:prstGeom prst="rect">
              <a:avLst/>
            </a:prstGeom>
          </p:spPr>
          <p:txBody>
            <a:bodyPr lIns="254000" tIns="254000" rIns="254000" bIns="254000" rtlCol="0" anchor="ctr"/>
            <a:lstStyle/>
            <a:p>
              <a:pPr algn="ctr">
                <a:lnSpc>
                  <a:spcPts val="3359"/>
                </a:lnSpc>
              </a:pPr>
              <a:r>
                <a:rPr lang="en-US" sz="2399">
                  <a:solidFill>
                    <a:srgbClr val="FFFFFF"/>
                  </a:solidFill>
                  <a:latin typeface="Disket Mono"/>
                  <a:ea typeface="Disket Mono"/>
                  <a:cs typeface="Disket Mono"/>
                  <a:sym typeface="Disket Mono"/>
                </a:rPr>
                <a:t>Custom CPU/Instruction Set</a:t>
              </a:r>
            </a:p>
          </p:txBody>
        </p:sp>
      </p:grpSp>
      <p:sp>
        <p:nvSpPr>
          <p:cNvPr id="10" name="Freeform 10"/>
          <p:cNvSpPr/>
          <p:nvPr/>
        </p:nvSpPr>
        <p:spPr>
          <a:xfrm flipH="1">
            <a:off x="8712793" y="3054978"/>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11" name="Freeform 11"/>
          <p:cNvSpPr/>
          <p:nvPr/>
        </p:nvSpPr>
        <p:spPr>
          <a:xfrm flipH="1">
            <a:off x="8712793" y="5255329"/>
            <a:ext cx="335928" cy="313329"/>
          </a:xfrm>
          <a:custGeom>
            <a:avLst/>
            <a:gdLst/>
            <a:ahLst/>
            <a:cxnLst/>
            <a:rect l="l" t="t" r="r" b="b"/>
            <a:pathLst>
              <a:path w="335928" h="313329">
                <a:moveTo>
                  <a:pt x="335928" y="0"/>
                </a:moveTo>
                <a:lnTo>
                  <a:pt x="0" y="0"/>
                </a:lnTo>
                <a:lnTo>
                  <a:pt x="0" y="313328"/>
                </a:lnTo>
                <a:lnTo>
                  <a:pt x="335928" y="313328"/>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grpSp>
        <p:nvGrpSpPr>
          <p:cNvPr id="12" name="Group 12"/>
          <p:cNvGrpSpPr/>
          <p:nvPr/>
        </p:nvGrpSpPr>
        <p:grpSpPr>
          <a:xfrm>
            <a:off x="9574114" y="8084973"/>
            <a:ext cx="8018572" cy="1444739"/>
            <a:chOff x="0" y="0"/>
            <a:chExt cx="2111887" cy="380508"/>
          </a:xfrm>
        </p:grpSpPr>
        <p:sp>
          <p:nvSpPr>
            <p:cNvPr id="13" name="Freeform 13"/>
            <p:cNvSpPr/>
            <p:nvPr/>
          </p:nvSpPr>
          <p:spPr>
            <a:xfrm>
              <a:off x="0" y="0"/>
              <a:ext cx="2111887" cy="380508"/>
            </a:xfrm>
            <a:custGeom>
              <a:avLst/>
              <a:gdLst/>
              <a:ahLst/>
              <a:cxnLst/>
              <a:rect l="l" t="t" r="r" b="b"/>
              <a:pathLst>
                <a:path w="2111887" h="380508">
                  <a:moveTo>
                    <a:pt x="47309" y="0"/>
                  </a:moveTo>
                  <a:lnTo>
                    <a:pt x="2064578" y="0"/>
                  </a:lnTo>
                  <a:cubicBezTo>
                    <a:pt x="2077125" y="0"/>
                    <a:pt x="2089158" y="4984"/>
                    <a:pt x="2098031" y="13857"/>
                  </a:cubicBezTo>
                  <a:cubicBezTo>
                    <a:pt x="2106903" y="22729"/>
                    <a:pt x="2111887" y="34762"/>
                    <a:pt x="2111887" y="47309"/>
                  </a:cubicBezTo>
                  <a:lnTo>
                    <a:pt x="2111887" y="333198"/>
                  </a:lnTo>
                  <a:cubicBezTo>
                    <a:pt x="2111887" y="359326"/>
                    <a:pt x="2090706" y="380508"/>
                    <a:pt x="2064578" y="380508"/>
                  </a:cubicBezTo>
                  <a:lnTo>
                    <a:pt x="47309" y="380508"/>
                  </a:lnTo>
                  <a:cubicBezTo>
                    <a:pt x="34762" y="380508"/>
                    <a:pt x="22729" y="375523"/>
                    <a:pt x="13857" y="366651"/>
                  </a:cubicBezTo>
                  <a:cubicBezTo>
                    <a:pt x="4984" y="357779"/>
                    <a:pt x="0" y="345745"/>
                    <a:pt x="0" y="333198"/>
                  </a:cubicBezTo>
                  <a:lnTo>
                    <a:pt x="0" y="47309"/>
                  </a:lnTo>
                  <a:cubicBezTo>
                    <a:pt x="0" y="34762"/>
                    <a:pt x="4984" y="22729"/>
                    <a:pt x="13857" y="13857"/>
                  </a:cubicBezTo>
                  <a:cubicBezTo>
                    <a:pt x="22729" y="4984"/>
                    <a:pt x="34762" y="0"/>
                    <a:pt x="47309" y="0"/>
                  </a:cubicBezTo>
                  <a:close/>
                </a:path>
              </a:pathLst>
            </a:custGeom>
            <a:solidFill>
              <a:srgbClr val="000000"/>
            </a:solidFill>
            <a:ln w="47625" cap="rnd">
              <a:solidFill>
                <a:srgbClr val="21EF80"/>
              </a:solidFill>
              <a:prstDash val="solid"/>
              <a:round/>
            </a:ln>
          </p:spPr>
          <p:txBody>
            <a:bodyPr/>
            <a:lstStyle/>
            <a:p>
              <a:endParaRPr lang="en-US"/>
            </a:p>
          </p:txBody>
        </p:sp>
        <p:sp>
          <p:nvSpPr>
            <p:cNvPr id="14" name="TextBox 14"/>
            <p:cNvSpPr txBox="1"/>
            <p:nvPr/>
          </p:nvSpPr>
          <p:spPr>
            <a:xfrm>
              <a:off x="0" y="-57150"/>
              <a:ext cx="2111887" cy="437658"/>
            </a:xfrm>
            <a:prstGeom prst="rect">
              <a:avLst/>
            </a:prstGeom>
          </p:spPr>
          <p:txBody>
            <a:bodyPr lIns="254000" tIns="254000" rIns="254000" bIns="254000" rtlCol="0" anchor="ctr"/>
            <a:lstStyle/>
            <a:p>
              <a:pPr algn="ctr">
                <a:lnSpc>
                  <a:spcPts val="3359"/>
                </a:lnSpc>
              </a:pPr>
              <a:r>
                <a:rPr lang="en-US" sz="2399">
                  <a:solidFill>
                    <a:srgbClr val="FFFFFF"/>
                  </a:solidFill>
                  <a:latin typeface="Disket Mono"/>
                  <a:ea typeface="Disket Mono"/>
                  <a:cs typeface="Disket Mono"/>
                  <a:sym typeface="Disket Mono"/>
                </a:rPr>
                <a:t>Lots of I/O and Addressing to Get FAMILIAR WITH</a:t>
              </a:r>
            </a:p>
          </p:txBody>
        </p:sp>
      </p:grpSp>
      <p:sp>
        <p:nvSpPr>
          <p:cNvPr id="15" name="Freeform 15"/>
          <p:cNvSpPr/>
          <p:nvPr/>
        </p:nvSpPr>
        <p:spPr>
          <a:xfrm flipH="1">
            <a:off x="8712793" y="7452093"/>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pic>
        <p:nvPicPr>
          <p:cNvPr id="16" name="Picture 16"/>
          <p:cNvPicPr>
            <a:picLocks noChangeAspect="1"/>
          </p:cNvPicPr>
          <p:nvPr/>
        </p:nvPicPr>
        <p:blipFill>
          <a:blip r:embed="rId8"/>
          <a:srcRect/>
          <a:stretch>
            <a:fillRect/>
          </a:stretch>
        </p:blipFill>
        <p:spPr>
          <a:xfrm>
            <a:off x="16848318" y="719461"/>
            <a:ext cx="744368" cy="331244"/>
          </a:xfrm>
          <a:prstGeom prst="rect">
            <a:avLst/>
          </a:prstGeom>
        </p:spPr>
      </p:pic>
      <p:sp>
        <p:nvSpPr>
          <p:cNvPr id="17" name="Freeform 17"/>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8" name="Group 18"/>
          <p:cNvGrpSpPr/>
          <p:nvPr/>
        </p:nvGrpSpPr>
        <p:grpSpPr>
          <a:xfrm>
            <a:off x="7234164" y="588745"/>
            <a:ext cx="1211480" cy="624416"/>
            <a:chOff x="0" y="0"/>
            <a:chExt cx="1615307" cy="832555"/>
          </a:xfrm>
        </p:grpSpPr>
        <p:sp>
          <p:nvSpPr>
            <p:cNvPr id="19" name="TextBox 19"/>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20" name="Freeform 20"/>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21" name="Group 21"/>
          <p:cNvGrpSpPr/>
          <p:nvPr/>
        </p:nvGrpSpPr>
        <p:grpSpPr>
          <a:xfrm>
            <a:off x="10191499" y="729709"/>
            <a:ext cx="862336" cy="327152"/>
            <a:chOff x="0" y="0"/>
            <a:chExt cx="1149782" cy="436203"/>
          </a:xfrm>
        </p:grpSpPr>
        <p:sp>
          <p:nvSpPr>
            <p:cNvPr id="22" name="TextBox 22"/>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23" name="Freeform 23"/>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grpSp>
        <p:nvGrpSpPr>
          <p:cNvPr id="24" name="Group 24"/>
          <p:cNvGrpSpPr/>
          <p:nvPr/>
        </p:nvGrpSpPr>
        <p:grpSpPr>
          <a:xfrm>
            <a:off x="8863538" y="703945"/>
            <a:ext cx="908861" cy="327152"/>
            <a:chOff x="0" y="0"/>
            <a:chExt cx="1211815" cy="436203"/>
          </a:xfrm>
        </p:grpSpPr>
        <p:sp>
          <p:nvSpPr>
            <p:cNvPr id="25" name="TextBox 25"/>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6" name="Freeform 26"/>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sp>
        <p:nvSpPr>
          <p:cNvPr id="27" name="Freeform 27"/>
          <p:cNvSpPr/>
          <p:nvPr/>
        </p:nvSpPr>
        <p:spPr>
          <a:xfrm>
            <a:off x="3909802" y="1593845"/>
            <a:ext cx="10282426" cy="6319677"/>
          </a:xfrm>
          <a:custGeom>
            <a:avLst/>
            <a:gdLst/>
            <a:ahLst/>
            <a:cxnLst/>
            <a:rect l="l" t="t" r="r" b="b"/>
            <a:pathLst>
              <a:path w="10282426" h="6319677">
                <a:moveTo>
                  <a:pt x="0" y="0"/>
                </a:moveTo>
                <a:lnTo>
                  <a:pt x="10282426" y="0"/>
                </a:lnTo>
                <a:lnTo>
                  <a:pt x="10282426" y="6319678"/>
                </a:lnTo>
                <a:lnTo>
                  <a:pt x="0" y="6319678"/>
                </a:lnTo>
                <a:lnTo>
                  <a:pt x="0" y="0"/>
                </a:lnTo>
                <a:close/>
              </a:path>
            </a:pathLst>
          </a:custGeom>
          <a:blipFill>
            <a:blip r:embed="rId17"/>
            <a:stretch>
              <a:fillRect/>
            </a:stretch>
          </a:blipFill>
        </p:spPr>
        <p:txBody>
          <a:bodyPr/>
          <a:lstStyle/>
          <a:p>
            <a:endParaRPr lang="en-US"/>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9" name="Picture 19"/>
          <p:cNvPicPr>
            <a:picLocks noChangeAspect="1"/>
          </p:cNvPicPr>
          <p:nvPr/>
        </p:nvPicPr>
        <p:blipFill>
          <a:blip r:embed="rId24"/>
          <a:srcRect/>
          <a:stretch>
            <a:fillRect/>
          </a:stretch>
        </p:blipFill>
        <p:spPr>
          <a:xfrm>
            <a:off x="4751254" y="6789831"/>
            <a:ext cx="971251" cy="1103694"/>
          </a:xfrm>
          <a:prstGeom prst="rect">
            <a:avLst/>
          </a:prstGeom>
        </p:spPr>
      </p:pic>
      <p:pic>
        <p:nvPicPr>
          <p:cNvPr id="20" name="Picture 20"/>
          <p:cNvPicPr>
            <a:picLocks noChangeAspect="1"/>
          </p:cNvPicPr>
          <p:nvPr/>
        </p:nvPicPr>
        <p:blipFill>
          <a:blip r:embed="rId25"/>
          <a:srcRect/>
          <a:stretch>
            <a:fillRect/>
          </a:stretch>
        </p:blipFill>
        <p:spPr>
          <a:xfrm>
            <a:off x="11868886" y="6773499"/>
            <a:ext cx="1003961" cy="1120026"/>
          </a:xfrm>
          <a:prstGeom prst="rect">
            <a:avLst/>
          </a:prstGeom>
        </p:spPr>
      </p:pic>
      <p:sp>
        <p:nvSpPr>
          <p:cNvPr id="21" name="TextBox 21"/>
          <p:cNvSpPr txBox="1"/>
          <p:nvPr/>
        </p:nvSpPr>
        <p:spPr>
          <a:xfrm>
            <a:off x="2719050" y="2443961"/>
            <a:ext cx="12849901" cy="249618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PLUGIN DEEP DIVE</a:t>
            </a:r>
          </a:p>
        </p:txBody>
      </p:sp>
      <p:pic>
        <p:nvPicPr>
          <p:cNvPr id="22" name="Picture 22"/>
          <p:cNvPicPr>
            <a:picLocks noChangeAspect="1"/>
          </p:cNvPicPr>
          <p:nvPr/>
        </p:nvPicPr>
        <p:blipFill>
          <a:blip r:embed="rId26"/>
          <a:srcRect/>
          <a:stretch>
            <a:fillRect/>
          </a:stretch>
        </p:blipFill>
        <p:spPr>
          <a:xfrm>
            <a:off x="2719050" y="2222014"/>
            <a:ext cx="517579" cy="539145"/>
          </a:xfrm>
          <a:prstGeom prst="rect">
            <a:avLst/>
          </a:prstGeom>
        </p:spPr>
      </p:pic>
      <p:pic>
        <p:nvPicPr>
          <p:cNvPr id="23" name="Picture 23"/>
          <p:cNvPicPr>
            <a:picLocks noChangeAspect="1"/>
          </p:cNvPicPr>
          <p:nvPr/>
        </p:nvPicPr>
        <p:blipFill>
          <a:blip r:embed="rId26"/>
          <a:srcRect/>
          <a:stretch>
            <a:fillRect/>
          </a:stretch>
        </p:blipFill>
        <p:spPr>
          <a:xfrm>
            <a:off x="15104488" y="2491586"/>
            <a:ext cx="517579" cy="539145"/>
          </a:xfrm>
          <a:prstGeom prst="rect">
            <a:avLst/>
          </a:prstGeom>
        </p:spPr>
      </p:pic>
      <p:sp>
        <p:nvSpPr>
          <p:cNvPr id="24" name="Freeform 24"/>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5" name="Freeform 25"/>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6" name="Freeform 26"/>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7" name="Freeform 27"/>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8" name="Freeform 28"/>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9" name="Freeform 29"/>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0" name="Freeform 30"/>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1" name="Freeform 31"/>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3" name="Freeform 33"/>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055996" y="1069876"/>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6" name="Freeform 6"/>
          <p:cNvSpPr/>
          <p:nvPr/>
        </p:nvSpPr>
        <p:spPr>
          <a:xfrm>
            <a:off x="6776635" y="1028700"/>
            <a:ext cx="3820658" cy="2425807"/>
          </a:xfrm>
          <a:custGeom>
            <a:avLst/>
            <a:gdLst/>
            <a:ahLst/>
            <a:cxnLst/>
            <a:rect l="l" t="t" r="r" b="b"/>
            <a:pathLst>
              <a:path w="3820658" h="2425807">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7" name="Group 7"/>
          <p:cNvGrpSpPr>
            <a:grpSpLocks noChangeAspect="1"/>
          </p:cNvGrpSpPr>
          <p:nvPr/>
        </p:nvGrpSpPr>
        <p:grpSpPr>
          <a:xfrm>
            <a:off x="6920437" y="1172458"/>
            <a:ext cx="3533054" cy="2119832"/>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1282" r="-1282"/>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0" name="Freeform 10"/>
          <p:cNvSpPr/>
          <p:nvPr/>
        </p:nvSpPr>
        <p:spPr>
          <a:xfrm>
            <a:off x="6776635" y="3930597"/>
            <a:ext cx="3820658" cy="2425807"/>
          </a:xfrm>
          <a:custGeom>
            <a:avLst/>
            <a:gdLst/>
            <a:ahLst/>
            <a:cxnLst/>
            <a:rect l="l" t="t" r="r" b="b"/>
            <a:pathLst>
              <a:path w="3820658" h="2425807">
                <a:moveTo>
                  <a:pt x="0" y="0"/>
                </a:moveTo>
                <a:lnTo>
                  <a:pt x="3820658" y="0"/>
                </a:lnTo>
                <a:lnTo>
                  <a:pt x="3820658" y="2425806"/>
                </a:lnTo>
                <a:lnTo>
                  <a:pt x="0" y="2425806"/>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11" name="Group 11"/>
          <p:cNvGrpSpPr>
            <a:grpSpLocks noChangeAspect="1"/>
          </p:cNvGrpSpPr>
          <p:nvPr/>
        </p:nvGrpSpPr>
        <p:grpSpPr>
          <a:xfrm>
            <a:off x="6920437" y="4074355"/>
            <a:ext cx="3533054" cy="2119832"/>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8678" r="-6521"/>
              </a:stretch>
            </a:blipFill>
          </p:spPr>
          <p:txBody>
            <a:bodyPr/>
            <a:lstStyle/>
            <a:p>
              <a:endParaRPr lang="en-US"/>
            </a:p>
          </p:txBody>
        </p:sp>
        <p:sp>
          <p:nvSpPr>
            <p:cNvPr id="13" name="Freeform 13"/>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4" name="Freeform 14"/>
          <p:cNvSpPr/>
          <p:nvPr/>
        </p:nvSpPr>
        <p:spPr>
          <a:xfrm>
            <a:off x="6776635" y="6832493"/>
            <a:ext cx="3820658" cy="2425807"/>
          </a:xfrm>
          <a:custGeom>
            <a:avLst/>
            <a:gdLst/>
            <a:ahLst/>
            <a:cxnLst/>
            <a:rect l="l" t="t" r="r" b="b"/>
            <a:pathLst>
              <a:path w="3820658" h="2425807">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15" name="Group 15"/>
          <p:cNvGrpSpPr>
            <a:grpSpLocks noChangeAspect="1"/>
          </p:cNvGrpSpPr>
          <p:nvPr/>
        </p:nvGrpSpPr>
        <p:grpSpPr>
          <a:xfrm>
            <a:off x="6920437" y="6976251"/>
            <a:ext cx="3533054" cy="2119832"/>
            <a:chOff x="0" y="0"/>
            <a:chExt cx="6350000" cy="3810000"/>
          </a:xfrm>
        </p:grpSpPr>
        <p:sp>
          <p:nvSpPr>
            <p:cNvPr id="16" name="Freeform 1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l="-395" r="-395"/>
              </a:stretch>
            </a:blipFill>
          </p:spPr>
          <p:txBody>
            <a:bodyPr/>
            <a:lstStyle/>
            <a:p>
              <a:endParaRPr lang="en-US"/>
            </a:p>
          </p:txBody>
        </p:sp>
        <p:sp>
          <p:nvSpPr>
            <p:cNvPr id="17" name="Freeform 17"/>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8" name="Freeform 18"/>
          <p:cNvSpPr/>
          <p:nvPr/>
        </p:nvSpPr>
        <p:spPr>
          <a:xfrm flipH="1">
            <a:off x="11382300" y="1454337"/>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a:off x="11055996" y="3951265"/>
            <a:ext cx="6203304" cy="2384470"/>
            <a:chOff x="0" y="0"/>
            <a:chExt cx="1633792" cy="628009"/>
          </a:xfrm>
        </p:grpSpPr>
        <p:sp>
          <p:nvSpPr>
            <p:cNvPr id="20" name="Freeform 20"/>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21" name="TextBox 21"/>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22" name="Freeform 22"/>
          <p:cNvSpPr/>
          <p:nvPr/>
        </p:nvSpPr>
        <p:spPr>
          <a:xfrm flipH="1">
            <a:off x="11382300" y="4335726"/>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3" name="Group 23"/>
          <p:cNvGrpSpPr/>
          <p:nvPr/>
        </p:nvGrpSpPr>
        <p:grpSpPr>
          <a:xfrm>
            <a:off x="11055996" y="6832493"/>
            <a:ext cx="6203304" cy="2384470"/>
            <a:chOff x="0" y="0"/>
            <a:chExt cx="1633792" cy="628009"/>
          </a:xfrm>
        </p:grpSpPr>
        <p:sp>
          <p:nvSpPr>
            <p:cNvPr id="24" name="Freeform 2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25" name="TextBox 25"/>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26" name="Freeform 26"/>
          <p:cNvSpPr/>
          <p:nvPr/>
        </p:nvSpPr>
        <p:spPr>
          <a:xfrm flipH="1">
            <a:off x="11382300" y="7216954"/>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Freeform 28"/>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9" name="TextBox 29"/>
          <p:cNvSpPr txBox="1"/>
          <p:nvPr/>
        </p:nvSpPr>
        <p:spPr>
          <a:xfrm>
            <a:off x="1028700" y="3251293"/>
            <a:ext cx="5104688" cy="3470910"/>
          </a:xfrm>
          <a:prstGeom prst="rect">
            <a:avLst/>
          </a:prstGeom>
        </p:spPr>
        <p:txBody>
          <a:bodyPr lIns="0" tIns="0" rIns="0" bIns="0" rtlCol="0" anchor="t">
            <a:spAutoFit/>
          </a:bodyPr>
          <a:lstStyle/>
          <a:p>
            <a:pPr algn="l">
              <a:lnSpc>
                <a:spcPts val="6720"/>
              </a:lnSpc>
            </a:pPr>
            <a:r>
              <a:rPr lang="en-US" sz="6000">
                <a:solidFill>
                  <a:srgbClr val="FF63D8"/>
                </a:solidFill>
                <a:latin typeface="Arcade Gamer"/>
                <a:ea typeface="Arcade Gamer"/>
                <a:cs typeface="Arcade Gamer"/>
                <a:sym typeface="Arcade Gamer"/>
              </a:rPr>
              <a:t>WRITING A PLUGIN: WHAT DO WE NEED?</a:t>
            </a:r>
          </a:p>
        </p:txBody>
      </p:sp>
      <p:grpSp>
        <p:nvGrpSpPr>
          <p:cNvPr id="30" name="Group 30"/>
          <p:cNvGrpSpPr/>
          <p:nvPr/>
        </p:nvGrpSpPr>
        <p:grpSpPr>
          <a:xfrm>
            <a:off x="11786256" y="1408757"/>
            <a:ext cx="5042502" cy="1470574"/>
            <a:chOff x="0" y="0"/>
            <a:chExt cx="6723336" cy="1960766"/>
          </a:xfrm>
        </p:grpSpPr>
        <p:sp>
          <p:nvSpPr>
            <p:cNvPr id="31" name="TextBox 31"/>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Whole lot of Java</a:t>
              </a:r>
            </a:p>
          </p:txBody>
        </p:sp>
        <p:sp>
          <p:nvSpPr>
            <p:cNvPr id="32" name="TextBox 32"/>
            <p:cNvSpPr txBox="1"/>
            <p:nvPr/>
          </p:nvSpPr>
          <p:spPr>
            <a:xfrm>
              <a:off x="0" y="663038"/>
              <a:ext cx="6723336" cy="12977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Unlike scripting which can be written in Java or Python (Jython), plugins for Ghidra are written in Java</a:t>
              </a:r>
            </a:p>
          </p:txBody>
        </p:sp>
      </p:grpSp>
      <p:grpSp>
        <p:nvGrpSpPr>
          <p:cNvPr id="33" name="Group 33"/>
          <p:cNvGrpSpPr/>
          <p:nvPr/>
        </p:nvGrpSpPr>
        <p:grpSpPr>
          <a:xfrm>
            <a:off x="11786256" y="4290146"/>
            <a:ext cx="5042502" cy="1470574"/>
            <a:chOff x="0" y="0"/>
            <a:chExt cx="6723336" cy="1960766"/>
          </a:xfrm>
        </p:grpSpPr>
        <p:sp>
          <p:nvSpPr>
            <p:cNvPr id="34" name="TextBox 34"/>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A bit of Gradle</a:t>
              </a:r>
            </a:p>
          </p:txBody>
        </p:sp>
        <p:sp>
          <p:nvSpPr>
            <p:cNvPr id="35" name="TextBox 35"/>
            <p:cNvSpPr txBox="1"/>
            <p:nvPr/>
          </p:nvSpPr>
          <p:spPr>
            <a:xfrm>
              <a:off x="0" y="663038"/>
              <a:ext cx="6723336" cy="12977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Gradle is the build system that is used for building Ghidra plugins ready for distribution.</a:t>
              </a:r>
            </a:p>
          </p:txBody>
        </p:sp>
      </p:grpSp>
      <p:grpSp>
        <p:nvGrpSpPr>
          <p:cNvPr id="36" name="Group 36"/>
          <p:cNvGrpSpPr/>
          <p:nvPr/>
        </p:nvGrpSpPr>
        <p:grpSpPr>
          <a:xfrm>
            <a:off x="11786256" y="7171374"/>
            <a:ext cx="5042502" cy="1556299"/>
            <a:chOff x="0" y="0"/>
            <a:chExt cx="6723336" cy="2075066"/>
          </a:xfrm>
        </p:grpSpPr>
        <p:sp>
          <p:nvSpPr>
            <p:cNvPr id="37" name="TextBox 37"/>
            <p:cNvSpPr txBox="1"/>
            <p:nvPr/>
          </p:nvSpPr>
          <p:spPr>
            <a:xfrm>
              <a:off x="0" y="-57150"/>
              <a:ext cx="6723336" cy="10934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Many Patience to read many docs</a:t>
              </a:r>
            </a:p>
          </p:txBody>
        </p:sp>
        <p:sp>
          <p:nvSpPr>
            <p:cNvPr id="38" name="TextBox 38"/>
            <p:cNvSpPr txBox="1"/>
            <p:nvPr/>
          </p:nvSpPr>
          <p:spPr>
            <a:xfrm>
              <a:off x="0" y="1221838"/>
              <a:ext cx="6723336" cy="8532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The docs for/in Ghidra can get pretty elaborate.</a:t>
              </a:r>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1" name="Freeform 21"/>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22" name="Picture 22"/>
          <p:cNvPicPr>
            <a:picLocks noChangeAspect="1"/>
          </p:cNvPicPr>
          <p:nvPr/>
        </p:nvPicPr>
        <p:blipFill>
          <a:blip r:embed="rId24"/>
          <a:srcRect/>
          <a:stretch>
            <a:fillRect/>
          </a:stretch>
        </p:blipFill>
        <p:spPr>
          <a:xfrm>
            <a:off x="4751254" y="6789831"/>
            <a:ext cx="971251" cy="1103694"/>
          </a:xfrm>
          <a:prstGeom prst="rect">
            <a:avLst/>
          </a:prstGeom>
        </p:spPr>
      </p:pic>
      <p:pic>
        <p:nvPicPr>
          <p:cNvPr id="23" name="Picture 23"/>
          <p:cNvPicPr>
            <a:picLocks noChangeAspect="1"/>
          </p:cNvPicPr>
          <p:nvPr/>
        </p:nvPicPr>
        <p:blipFill>
          <a:blip r:embed="rId25"/>
          <a:srcRect/>
          <a:stretch>
            <a:fillRect/>
          </a:stretch>
        </p:blipFill>
        <p:spPr>
          <a:xfrm>
            <a:off x="11868886" y="6773499"/>
            <a:ext cx="1003961" cy="1120026"/>
          </a:xfrm>
          <a:prstGeom prst="rect">
            <a:avLst/>
          </a:prstGeom>
        </p:spPr>
      </p:pic>
      <p:sp>
        <p:nvSpPr>
          <p:cNvPr id="24" name="TextBox 24"/>
          <p:cNvSpPr txBox="1"/>
          <p:nvPr/>
        </p:nvSpPr>
        <p:spPr>
          <a:xfrm>
            <a:off x="2719050" y="2443961"/>
            <a:ext cx="12849901" cy="249618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WRITING THE PLUGIN</a:t>
            </a:r>
          </a:p>
        </p:txBody>
      </p:sp>
      <p:pic>
        <p:nvPicPr>
          <p:cNvPr id="25" name="Picture 25"/>
          <p:cNvPicPr>
            <a:picLocks noChangeAspect="1"/>
          </p:cNvPicPr>
          <p:nvPr/>
        </p:nvPicPr>
        <p:blipFill>
          <a:blip r:embed="rId26"/>
          <a:srcRect/>
          <a:stretch>
            <a:fillRect/>
          </a:stretch>
        </p:blipFill>
        <p:spPr>
          <a:xfrm>
            <a:off x="2719050" y="2222014"/>
            <a:ext cx="517579" cy="539145"/>
          </a:xfrm>
          <a:prstGeom prst="rect">
            <a:avLst/>
          </a:prstGeom>
        </p:spPr>
      </p:pic>
      <p:pic>
        <p:nvPicPr>
          <p:cNvPr id="26" name="Picture 26"/>
          <p:cNvPicPr>
            <a:picLocks noChangeAspect="1"/>
          </p:cNvPicPr>
          <p:nvPr/>
        </p:nvPicPr>
        <p:blipFill>
          <a:blip r:embed="rId26"/>
          <a:srcRect/>
          <a:stretch>
            <a:fillRect/>
          </a:stretch>
        </p:blipFill>
        <p:spPr>
          <a:xfrm>
            <a:off x="15104488" y="2491586"/>
            <a:ext cx="517579" cy="539145"/>
          </a:xfrm>
          <a:prstGeom prst="rect">
            <a:avLst/>
          </a:prstGeom>
        </p:spPr>
      </p:pic>
      <p:sp>
        <p:nvSpPr>
          <p:cNvPr id="27" name="Freeform 27"/>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8" name="Freeform 28"/>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9" name="Freeform 29"/>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30" name="Freeform 30"/>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31" name="Freeform 31"/>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3" name="Freeform 33"/>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4" name="Freeform 34"/>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5" name="Freeform 35"/>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6" name="Freeform 36"/>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07632" y="1949135"/>
            <a:ext cx="6451668" cy="10752781"/>
          </a:xfrm>
          <a:custGeom>
            <a:avLst/>
            <a:gdLst/>
            <a:ahLst/>
            <a:cxnLst/>
            <a:rect l="l" t="t" r="r" b="b"/>
            <a:pathLst>
              <a:path w="6451668" h="10752781">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5269834"/>
            <a:ext cx="8560485" cy="3912565"/>
            <a:chOff x="0" y="0"/>
            <a:chExt cx="2254613" cy="1030470"/>
          </a:xfrm>
        </p:grpSpPr>
        <p:sp>
          <p:nvSpPr>
            <p:cNvPr id="5" name="Freeform 5"/>
            <p:cNvSpPr/>
            <p:nvPr/>
          </p:nvSpPr>
          <p:spPr>
            <a:xfrm>
              <a:off x="0" y="0"/>
              <a:ext cx="2254613" cy="1030470"/>
            </a:xfrm>
            <a:custGeom>
              <a:avLst/>
              <a:gdLst/>
              <a:ahLst/>
              <a:cxnLst/>
              <a:rect l="l" t="t" r="r" b="b"/>
              <a:pathLst>
                <a:path w="2254613" h="1030470">
                  <a:moveTo>
                    <a:pt x="44315" y="0"/>
                  </a:moveTo>
                  <a:lnTo>
                    <a:pt x="2210299" y="0"/>
                  </a:lnTo>
                  <a:cubicBezTo>
                    <a:pt x="2222052" y="0"/>
                    <a:pt x="2233323" y="4669"/>
                    <a:pt x="2241634" y="12979"/>
                  </a:cubicBezTo>
                  <a:cubicBezTo>
                    <a:pt x="2249944" y="21290"/>
                    <a:pt x="2254613" y="32562"/>
                    <a:pt x="2254613" y="44315"/>
                  </a:cubicBezTo>
                  <a:lnTo>
                    <a:pt x="2254613" y="986155"/>
                  </a:lnTo>
                  <a:cubicBezTo>
                    <a:pt x="2254613" y="997908"/>
                    <a:pt x="2249944" y="1009180"/>
                    <a:pt x="2241634" y="1017490"/>
                  </a:cubicBezTo>
                  <a:cubicBezTo>
                    <a:pt x="2233323" y="1025801"/>
                    <a:pt x="2222052" y="1030470"/>
                    <a:pt x="2210299" y="1030470"/>
                  </a:cubicBezTo>
                  <a:lnTo>
                    <a:pt x="44315" y="1030470"/>
                  </a:lnTo>
                  <a:cubicBezTo>
                    <a:pt x="32562" y="1030470"/>
                    <a:pt x="21290" y="1025801"/>
                    <a:pt x="12979" y="1017490"/>
                  </a:cubicBezTo>
                  <a:cubicBezTo>
                    <a:pt x="4669" y="1009180"/>
                    <a:pt x="0" y="997908"/>
                    <a:pt x="0" y="986155"/>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txBody>
            <a:bodyPr/>
            <a:lstStyle/>
            <a:p>
              <a:endParaRPr lang="en-US"/>
            </a:p>
          </p:txBody>
        </p:sp>
        <p:sp>
          <p:nvSpPr>
            <p:cNvPr id="6" name="TextBox 6"/>
            <p:cNvSpPr txBox="1"/>
            <p:nvPr/>
          </p:nvSpPr>
          <p:spPr>
            <a:xfrm>
              <a:off x="0" y="-57150"/>
              <a:ext cx="2254613" cy="1087620"/>
            </a:xfrm>
            <a:prstGeom prst="rect">
              <a:avLst/>
            </a:prstGeom>
          </p:spPr>
          <p:txBody>
            <a:bodyPr lIns="254000" tIns="254000" rIns="254000" bIns="254000" rtlCol="0" anchor="t"/>
            <a:lstStyle/>
            <a:p>
              <a:pPr algn="l">
                <a:lnSpc>
                  <a:spcPts val="3359"/>
                </a:lnSpc>
              </a:pPr>
              <a:endParaRPr/>
            </a:p>
            <a:p>
              <a:pPr marL="518158" lvl="1" indent="-259079" algn="l">
                <a:lnSpc>
                  <a:spcPts val="3359"/>
                </a:lnSpc>
                <a:buFont typeface="Arial"/>
                <a:buChar char="•"/>
              </a:pPr>
              <a:r>
                <a:rPr lang="en-US" sz="2399">
                  <a:solidFill>
                    <a:srgbClr val="FFFFFF"/>
                  </a:solidFill>
                  <a:latin typeface="Disket Mono"/>
                  <a:ea typeface="Disket Mono"/>
                  <a:cs typeface="Disket Mono"/>
                  <a:sym typeface="Disket Mono"/>
                </a:rPr>
                <a:t>Ghidra provides quite a few examples for us</a:t>
              </a:r>
            </a:p>
            <a:p>
              <a:pPr marL="518158" lvl="1" indent="-259079" algn="l">
                <a:lnSpc>
                  <a:spcPts val="3359"/>
                </a:lnSpc>
                <a:buFont typeface="Arial"/>
                <a:buChar char="•"/>
              </a:pPr>
              <a:r>
                <a:rPr lang="en-US" sz="2399">
                  <a:solidFill>
                    <a:srgbClr val="FFFFFF"/>
                  </a:solidFill>
                  <a:latin typeface="Disket Mono"/>
                  <a:ea typeface="Disket Mono"/>
                  <a:cs typeface="Disket Mono"/>
                  <a:sym typeface="Disket Mono"/>
                </a:rPr>
                <a:t>Plugin examples</a:t>
              </a:r>
            </a:p>
            <a:p>
              <a:pPr marL="518158" lvl="1" indent="-259079" algn="l">
                <a:lnSpc>
                  <a:spcPts val="3359"/>
                </a:lnSpc>
                <a:buFont typeface="Arial"/>
                <a:buChar char="•"/>
              </a:pPr>
              <a:r>
                <a:rPr lang="en-US" sz="2399">
                  <a:solidFill>
                    <a:srgbClr val="FFFFFF"/>
                  </a:solidFill>
                  <a:latin typeface="Disket Mono"/>
                  <a:ea typeface="Disket Mono"/>
                  <a:cs typeface="Disket Mono"/>
                  <a:sym typeface="Disket Mono"/>
                </a:rPr>
                <a:t>Scripting examples</a:t>
              </a:r>
            </a:p>
            <a:p>
              <a:pPr marL="518158" lvl="1" indent="-259079" algn="l">
                <a:lnSpc>
                  <a:spcPts val="3359"/>
                </a:lnSpc>
                <a:buFont typeface="Arial"/>
                <a:buChar char="•"/>
              </a:pPr>
              <a:r>
                <a:rPr lang="en-US" sz="2399">
                  <a:solidFill>
                    <a:srgbClr val="FFFFFF"/>
                  </a:solidFill>
                  <a:latin typeface="Disket Mono"/>
                  <a:ea typeface="Disket Mono"/>
                  <a:cs typeface="Disket Mono"/>
                  <a:sym typeface="Disket Mono"/>
                </a:rPr>
                <a:t>located in &lt;</a:t>
              </a:r>
              <a:r>
                <a:rPr lang="en-US" sz="2399">
                  <a:solidFill>
                    <a:srgbClr val="21EF80"/>
                  </a:solidFill>
                  <a:latin typeface="Disket Mono"/>
                  <a:ea typeface="Disket Mono"/>
                  <a:cs typeface="Disket Mono"/>
                  <a:sym typeface="Disket Mono"/>
                </a:rPr>
                <a:t>ghidra_dir</a:t>
              </a:r>
              <a:r>
                <a:rPr lang="en-US" sz="2399">
                  <a:solidFill>
                    <a:srgbClr val="FFFFFF"/>
                  </a:solidFill>
                  <a:latin typeface="Disket Mono"/>
                  <a:ea typeface="Disket Mono"/>
                  <a:cs typeface="Disket Mono"/>
                  <a:sym typeface="Disket Mono"/>
                </a:rPr>
                <a:t>&gt;/Extensions/Ghidra/</a:t>
              </a:r>
            </a:p>
            <a:p>
              <a:pPr algn="l">
                <a:lnSpc>
                  <a:spcPts val="3359"/>
                </a:lnSpc>
              </a:pPr>
              <a:endParaRPr lang="en-US" sz="2399">
                <a:solidFill>
                  <a:srgbClr val="FFFFFF"/>
                </a:solidFill>
                <a:latin typeface="Disket Mono"/>
                <a:ea typeface="Disket Mono"/>
                <a:cs typeface="Disket Mono"/>
                <a:sym typeface="Disket Mono"/>
              </a:endParaRPr>
            </a:p>
          </p:txBody>
        </p:sp>
      </p:grpSp>
      <p:grpSp>
        <p:nvGrpSpPr>
          <p:cNvPr id="7" name="Group 7"/>
          <p:cNvGrpSpPr>
            <a:grpSpLocks noChangeAspect="1"/>
          </p:cNvGrpSpPr>
          <p:nvPr/>
        </p:nvGrpSpPr>
        <p:grpSpPr>
          <a:xfrm>
            <a:off x="11050460" y="2191889"/>
            <a:ext cx="5966012" cy="3579607"/>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8252" r="-8252"/>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pic>
        <p:nvPicPr>
          <p:cNvPr id="10" name="Picture 10"/>
          <p:cNvPicPr>
            <a:picLocks noChangeAspect="1"/>
          </p:cNvPicPr>
          <p:nvPr/>
        </p:nvPicPr>
        <p:blipFill>
          <a:blip r:embed="rId7"/>
          <a:srcRect/>
          <a:stretch>
            <a:fillRect/>
          </a:stretch>
        </p:blipFill>
        <p:spPr>
          <a:xfrm>
            <a:off x="16514932" y="719461"/>
            <a:ext cx="744368" cy="331244"/>
          </a:xfrm>
          <a:prstGeom prst="rect">
            <a:avLst/>
          </a:prstGeom>
        </p:spPr>
      </p:pic>
      <p:sp>
        <p:nvSpPr>
          <p:cNvPr id="11" name="Freeform 11"/>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3" name="Group 13"/>
          <p:cNvGrpSpPr/>
          <p:nvPr/>
        </p:nvGrpSpPr>
        <p:grpSpPr>
          <a:xfrm>
            <a:off x="2486381" y="588745"/>
            <a:ext cx="1211480" cy="624416"/>
            <a:chOff x="0" y="0"/>
            <a:chExt cx="1615307" cy="832555"/>
          </a:xfrm>
        </p:grpSpPr>
        <p:sp>
          <p:nvSpPr>
            <p:cNvPr id="14" name="TextBox 14"/>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5" name="Freeform 15"/>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6" name="Group 16"/>
          <p:cNvGrpSpPr/>
          <p:nvPr/>
        </p:nvGrpSpPr>
        <p:grpSpPr>
          <a:xfrm>
            <a:off x="5443716" y="729709"/>
            <a:ext cx="862336" cy="327152"/>
            <a:chOff x="0" y="0"/>
            <a:chExt cx="1149782" cy="436203"/>
          </a:xfrm>
        </p:grpSpPr>
        <p:sp>
          <p:nvSpPr>
            <p:cNvPr id="17" name="TextBox 17"/>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8" name="Freeform 18"/>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grpSp>
        <p:nvGrpSpPr>
          <p:cNvPr id="19" name="Group 19"/>
          <p:cNvGrpSpPr/>
          <p:nvPr/>
        </p:nvGrpSpPr>
        <p:grpSpPr>
          <a:xfrm>
            <a:off x="4115755" y="703945"/>
            <a:ext cx="908861" cy="327152"/>
            <a:chOff x="0" y="0"/>
            <a:chExt cx="1211815" cy="436203"/>
          </a:xfrm>
        </p:grpSpPr>
        <p:sp>
          <p:nvSpPr>
            <p:cNvPr id="20" name="TextBox 20"/>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1" name="Freeform 21"/>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pic>
        <p:nvPicPr>
          <p:cNvPr id="22" name="Picture 22"/>
          <p:cNvPicPr>
            <a:picLocks noChangeAspect="1"/>
          </p:cNvPicPr>
          <p:nvPr/>
        </p:nvPicPr>
        <p:blipFill>
          <a:blip r:embed="rId18"/>
          <a:srcRect/>
          <a:stretch>
            <a:fillRect/>
          </a:stretch>
        </p:blipFill>
        <p:spPr>
          <a:xfrm>
            <a:off x="16527434" y="5098352"/>
            <a:ext cx="978075" cy="934061"/>
          </a:xfrm>
          <a:prstGeom prst="rect">
            <a:avLst/>
          </a:prstGeom>
        </p:spPr>
      </p:pic>
      <p:sp>
        <p:nvSpPr>
          <p:cNvPr id="23" name="TextBox 23"/>
          <p:cNvSpPr txBox="1"/>
          <p:nvPr/>
        </p:nvSpPr>
        <p:spPr>
          <a:xfrm>
            <a:off x="1028700" y="2172839"/>
            <a:ext cx="863204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EXAMPLES!</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055996" y="1069876"/>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6" name="Freeform 6"/>
          <p:cNvSpPr/>
          <p:nvPr/>
        </p:nvSpPr>
        <p:spPr>
          <a:xfrm>
            <a:off x="6776635" y="1028700"/>
            <a:ext cx="3820658" cy="2425807"/>
          </a:xfrm>
          <a:custGeom>
            <a:avLst/>
            <a:gdLst/>
            <a:ahLst/>
            <a:cxnLst/>
            <a:rect l="l" t="t" r="r" b="b"/>
            <a:pathLst>
              <a:path w="3820658" h="2425807">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7" name="Group 7"/>
          <p:cNvGrpSpPr>
            <a:grpSpLocks noChangeAspect="1"/>
          </p:cNvGrpSpPr>
          <p:nvPr/>
        </p:nvGrpSpPr>
        <p:grpSpPr>
          <a:xfrm>
            <a:off x="6920437" y="1172458"/>
            <a:ext cx="3533054" cy="2119832"/>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12548" b="-12548"/>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0" name="Freeform 10"/>
          <p:cNvSpPr/>
          <p:nvPr/>
        </p:nvSpPr>
        <p:spPr>
          <a:xfrm>
            <a:off x="6776635" y="3930597"/>
            <a:ext cx="3820658" cy="2425807"/>
          </a:xfrm>
          <a:custGeom>
            <a:avLst/>
            <a:gdLst/>
            <a:ahLst/>
            <a:cxnLst/>
            <a:rect l="l" t="t" r="r" b="b"/>
            <a:pathLst>
              <a:path w="3820658" h="2425807">
                <a:moveTo>
                  <a:pt x="0" y="0"/>
                </a:moveTo>
                <a:lnTo>
                  <a:pt x="3820658" y="0"/>
                </a:lnTo>
                <a:lnTo>
                  <a:pt x="3820658" y="2425806"/>
                </a:lnTo>
                <a:lnTo>
                  <a:pt x="0" y="2425806"/>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11" name="Group 11"/>
          <p:cNvGrpSpPr>
            <a:grpSpLocks noChangeAspect="1"/>
          </p:cNvGrpSpPr>
          <p:nvPr/>
        </p:nvGrpSpPr>
        <p:grpSpPr>
          <a:xfrm>
            <a:off x="6920437" y="4074355"/>
            <a:ext cx="3533054" cy="2119832"/>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t="-29148"/>
              </a:stretch>
            </a:blipFill>
          </p:spPr>
          <p:txBody>
            <a:bodyPr/>
            <a:lstStyle/>
            <a:p>
              <a:endParaRPr lang="en-US"/>
            </a:p>
          </p:txBody>
        </p:sp>
        <p:sp>
          <p:nvSpPr>
            <p:cNvPr id="13" name="Freeform 13"/>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4" name="Freeform 14"/>
          <p:cNvSpPr/>
          <p:nvPr/>
        </p:nvSpPr>
        <p:spPr>
          <a:xfrm>
            <a:off x="6776635" y="6832493"/>
            <a:ext cx="3820658" cy="2425807"/>
          </a:xfrm>
          <a:custGeom>
            <a:avLst/>
            <a:gdLst/>
            <a:ahLst/>
            <a:cxnLst/>
            <a:rect l="l" t="t" r="r" b="b"/>
            <a:pathLst>
              <a:path w="3820658" h="2425807">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15" name="Group 15"/>
          <p:cNvGrpSpPr>
            <a:grpSpLocks noChangeAspect="1"/>
          </p:cNvGrpSpPr>
          <p:nvPr/>
        </p:nvGrpSpPr>
        <p:grpSpPr>
          <a:xfrm>
            <a:off x="6920437" y="6976251"/>
            <a:ext cx="3533054" cy="2119832"/>
            <a:chOff x="0" y="0"/>
            <a:chExt cx="6350000" cy="3810000"/>
          </a:xfrm>
        </p:grpSpPr>
        <p:sp>
          <p:nvSpPr>
            <p:cNvPr id="16" name="Freeform 16"/>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8"/>
              <a:stretch>
                <a:fillRect b="-45131"/>
              </a:stretch>
            </a:blipFill>
          </p:spPr>
          <p:txBody>
            <a:bodyPr/>
            <a:lstStyle/>
            <a:p>
              <a:endParaRPr lang="en-US"/>
            </a:p>
          </p:txBody>
        </p:sp>
        <p:sp>
          <p:nvSpPr>
            <p:cNvPr id="17" name="Freeform 17"/>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8" name="Freeform 18"/>
          <p:cNvSpPr/>
          <p:nvPr/>
        </p:nvSpPr>
        <p:spPr>
          <a:xfrm flipH="1">
            <a:off x="11382300" y="1454337"/>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19" name="Group 19"/>
          <p:cNvGrpSpPr/>
          <p:nvPr/>
        </p:nvGrpSpPr>
        <p:grpSpPr>
          <a:xfrm>
            <a:off x="11055996" y="3951265"/>
            <a:ext cx="6203304" cy="2384470"/>
            <a:chOff x="0" y="0"/>
            <a:chExt cx="1633792" cy="628009"/>
          </a:xfrm>
        </p:grpSpPr>
        <p:sp>
          <p:nvSpPr>
            <p:cNvPr id="20" name="Freeform 20"/>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21" name="TextBox 21"/>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22" name="Freeform 22"/>
          <p:cNvSpPr/>
          <p:nvPr/>
        </p:nvSpPr>
        <p:spPr>
          <a:xfrm flipH="1">
            <a:off x="11382300" y="4335726"/>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nvGrpSpPr>
          <p:cNvPr id="23" name="Group 23"/>
          <p:cNvGrpSpPr/>
          <p:nvPr/>
        </p:nvGrpSpPr>
        <p:grpSpPr>
          <a:xfrm>
            <a:off x="11055996" y="6832493"/>
            <a:ext cx="6203304" cy="2384470"/>
            <a:chOff x="0" y="0"/>
            <a:chExt cx="1633792" cy="628009"/>
          </a:xfrm>
        </p:grpSpPr>
        <p:sp>
          <p:nvSpPr>
            <p:cNvPr id="24" name="Freeform 2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25" name="TextBox 25"/>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26" name="Freeform 26"/>
          <p:cNvSpPr/>
          <p:nvPr/>
        </p:nvSpPr>
        <p:spPr>
          <a:xfrm flipH="1">
            <a:off x="11382300" y="7216954"/>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27" name="Freeform 27"/>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28" name="Freeform 28"/>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sp>
        <p:nvSpPr>
          <p:cNvPr id="29" name="TextBox 29"/>
          <p:cNvSpPr txBox="1"/>
          <p:nvPr/>
        </p:nvSpPr>
        <p:spPr>
          <a:xfrm>
            <a:off x="1028700" y="3675155"/>
            <a:ext cx="5104688" cy="2623185"/>
          </a:xfrm>
          <a:prstGeom prst="rect">
            <a:avLst/>
          </a:prstGeom>
        </p:spPr>
        <p:txBody>
          <a:bodyPr lIns="0" tIns="0" rIns="0" bIns="0" rtlCol="0" anchor="t">
            <a:spAutoFit/>
          </a:bodyPr>
          <a:lstStyle/>
          <a:p>
            <a:pPr algn="l">
              <a:lnSpc>
                <a:spcPts val="6720"/>
              </a:lnSpc>
            </a:pPr>
            <a:r>
              <a:rPr lang="en-US" sz="6000">
                <a:solidFill>
                  <a:srgbClr val="FF63D8"/>
                </a:solidFill>
                <a:latin typeface="Arcade Gamer"/>
                <a:ea typeface="Arcade Gamer"/>
                <a:cs typeface="Arcade Gamer"/>
                <a:sym typeface="Arcade Gamer"/>
              </a:rPr>
              <a:t>WRITING THE PLUGIN</a:t>
            </a:r>
          </a:p>
        </p:txBody>
      </p:sp>
      <p:grpSp>
        <p:nvGrpSpPr>
          <p:cNvPr id="30" name="Group 30"/>
          <p:cNvGrpSpPr/>
          <p:nvPr/>
        </p:nvGrpSpPr>
        <p:grpSpPr>
          <a:xfrm>
            <a:off x="11786256" y="1408757"/>
            <a:ext cx="5042502" cy="1803949"/>
            <a:chOff x="0" y="0"/>
            <a:chExt cx="6723336" cy="2405266"/>
          </a:xfrm>
        </p:grpSpPr>
        <p:sp>
          <p:nvSpPr>
            <p:cNvPr id="31" name="TextBox 31"/>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TEAM ECLIPSE</a:t>
              </a:r>
            </a:p>
          </p:txBody>
        </p:sp>
        <p:sp>
          <p:nvSpPr>
            <p:cNvPr id="32" name="TextBox 32"/>
            <p:cNvSpPr txBox="1"/>
            <p:nvPr/>
          </p:nvSpPr>
          <p:spPr>
            <a:xfrm>
              <a:off x="0" y="663038"/>
              <a:ext cx="6723336" cy="17422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If you want the nice helper utilities for Ghidra development, welcome to Eclipse. It’s only a lot more painful than IntelliJ IDEA.</a:t>
              </a:r>
            </a:p>
          </p:txBody>
        </p:sp>
      </p:grpSp>
      <p:grpSp>
        <p:nvGrpSpPr>
          <p:cNvPr id="33" name="Group 33"/>
          <p:cNvGrpSpPr/>
          <p:nvPr/>
        </p:nvGrpSpPr>
        <p:grpSpPr>
          <a:xfrm>
            <a:off x="11786256" y="4290146"/>
            <a:ext cx="5042502" cy="1470574"/>
            <a:chOff x="0" y="0"/>
            <a:chExt cx="6723336" cy="1960766"/>
          </a:xfrm>
        </p:grpSpPr>
        <p:sp>
          <p:nvSpPr>
            <p:cNvPr id="34" name="TextBox 34"/>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USE GHIDRADEV</a:t>
              </a:r>
            </a:p>
          </p:txBody>
        </p:sp>
        <p:sp>
          <p:nvSpPr>
            <p:cNvPr id="35" name="TextBox 35"/>
            <p:cNvSpPr txBox="1"/>
            <p:nvPr/>
          </p:nvSpPr>
          <p:spPr>
            <a:xfrm>
              <a:off x="0" y="663038"/>
              <a:ext cx="6723336" cy="12977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The GhidraDev extension for eclipse generates skeleton files, allowing us to start quickly!</a:t>
              </a:r>
            </a:p>
          </p:txBody>
        </p:sp>
      </p:grpSp>
      <p:grpSp>
        <p:nvGrpSpPr>
          <p:cNvPr id="36" name="Group 36"/>
          <p:cNvGrpSpPr/>
          <p:nvPr/>
        </p:nvGrpSpPr>
        <p:grpSpPr>
          <a:xfrm>
            <a:off x="11786256" y="7171374"/>
            <a:ext cx="5042502" cy="1470574"/>
            <a:chOff x="0" y="0"/>
            <a:chExt cx="6723336" cy="1960766"/>
          </a:xfrm>
        </p:grpSpPr>
        <p:sp>
          <p:nvSpPr>
            <p:cNvPr id="37" name="TextBox 37"/>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Debugging is a go</a:t>
              </a:r>
            </a:p>
          </p:txBody>
        </p:sp>
        <p:sp>
          <p:nvSpPr>
            <p:cNvPr id="38" name="TextBox 38"/>
            <p:cNvSpPr txBox="1"/>
            <p:nvPr/>
          </p:nvSpPr>
          <p:spPr>
            <a:xfrm>
              <a:off x="0" y="663038"/>
              <a:ext cx="6723336" cy="12977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The GhidraDev extension for Eclipse allows us to run and debug the plugin between changes.</a:t>
              </a: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5269834"/>
            <a:ext cx="8560485" cy="2159965"/>
            <a:chOff x="0" y="0"/>
            <a:chExt cx="2254613" cy="568880"/>
          </a:xfrm>
        </p:grpSpPr>
        <p:sp>
          <p:nvSpPr>
            <p:cNvPr id="4" name="Freeform 4"/>
            <p:cNvSpPr/>
            <p:nvPr/>
          </p:nvSpPr>
          <p:spPr>
            <a:xfrm>
              <a:off x="0" y="0"/>
              <a:ext cx="2254613" cy="568880"/>
            </a:xfrm>
            <a:custGeom>
              <a:avLst/>
              <a:gdLst/>
              <a:ahLst/>
              <a:cxnLst/>
              <a:rect l="l" t="t" r="r" b="b"/>
              <a:pathLst>
                <a:path w="2254613" h="568880">
                  <a:moveTo>
                    <a:pt x="44315" y="0"/>
                  </a:moveTo>
                  <a:lnTo>
                    <a:pt x="2210299" y="0"/>
                  </a:lnTo>
                  <a:cubicBezTo>
                    <a:pt x="2222052" y="0"/>
                    <a:pt x="2233323" y="4669"/>
                    <a:pt x="2241634" y="12979"/>
                  </a:cubicBezTo>
                  <a:cubicBezTo>
                    <a:pt x="2249944" y="21290"/>
                    <a:pt x="2254613" y="32562"/>
                    <a:pt x="2254613" y="44315"/>
                  </a:cubicBezTo>
                  <a:lnTo>
                    <a:pt x="2254613" y="524565"/>
                  </a:lnTo>
                  <a:cubicBezTo>
                    <a:pt x="2254613" y="549039"/>
                    <a:pt x="2234773" y="568880"/>
                    <a:pt x="2210299" y="568880"/>
                  </a:cubicBezTo>
                  <a:lnTo>
                    <a:pt x="44315" y="568880"/>
                  </a:lnTo>
                  <a:cubicBezTo>
                    <a:pt x="32562" y="568880"/>
                    <a:pt x="21290" y="564211"/>
                    <a:pt x="12979" y="555900"/>
                  </a:cubicBezTo>
                  <a:cubicBezTo>
                    <a:pt x="4669" y="547590"/>
                    <a:pt x="0" y="536318"/>
                    <a:pt x="0" y="524565"/>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57150"/>
              <a:ext cx="2254613" cy="626030"/>
            </a:xfrm>
            <a:prstGeom prst="rect">
              <a:avLst/>
            </a:prstGeom>
          </p:spPr>
          <p:txBody>
            <a:bodyPr lIns="254000" tIns="254000" rIns="254000" bIns="254000" rtlCol="0" anchor="t"/>
            <a:lstStyle/>
            <a:p>
              <a:pPr algn="l">
                <a:lnSpc>
                  <a:spcPts val="3359"/>
                </a:lnSpc>
              </a:pPr>
              <a:r>
                <a:rPr lang="en-US" sz="2399">
                  <a:solidFill>
                    <a:srgbClr val="FFFFFF"/>
                  </a:solidFill>
                  <a:latin typeface="Disket Mono"/>
                  <a:ea typeface="Disket Mono"/>
                  <a:cs typeface="Disket Mono"/>
                  <a:sym typeface="Disket Mono"/>
                </a:rPr>
                <a:t>located in &lt;</a:t>
              </a:r>
              <a:r>
                <a:rPr lang="en-US" sz="2399">
                  <a:solidFill>
                    <a:srgbClr val="21EF80"/>
                  </a:solidFill>
                  <a:latin typeface="Disket Mono"/>
                  <a:ea typeface="Disket Mono"/>
                  <a:cs typeface="Disket Mono"/>
                  <a:sym typeface="Disket Mono"/>
                </a:rPr>
                <a:t>ghidra_dir</a:t>
              </a:r>
              <a:r>
                <a:rPr lang="en-US" sz="2399">
                  <a:solidFill>
                    <a:srgbClr val="FFFFFF"/>
                  </a:solidFill>
                  <a:latin typeface="Disket Mono"/>
                  <a:ea typeface="Disket Mono"/>
                  <a:cs typeface="Disket Mono"/>
                  <a:sym typeface="Disket Mono"/>
                </a:rPr>
                <a:t>&gt;/Extensions/Eclipse/GhidraDev/</a:t>
              </a:r>
            </a:p>
            <a:p>
              <a:pPr algn="l">
                <a:lnSpc>
                  <a:spcPts val="3359"/>
                </a:lnSpc>
              </a:pPr>
              <a:endParaRPr lang="en-US" sz="2399">
                <a:solidFill>
                  <a:srgbClr val="FFFFFF"/>
                </a:solidFill>
                <a:latin typeface="Disket Mono"/>
                <a:ea typeface="Disket Mono"/>
                <a:cs typeface="Disket Mono"/>
                <a:sym typeface="Disket Mono"/>
              </a:endParaRPr>
            </a:p>
          </p:txBody>
        </p:sp>
      </p:grpSp>
      <p:pic>
        <p:nvPicPr>
          <p:cNvPr id="6" name="Picture 6"/>
          <p:cNvPicPr>
            <a:picLocks noChangeAspect="1"/>
          </p:cNvPicPr>
          <p:nvPr/>
        </p:nvPicPr>
        <p:blipFill>
          <a:blip r:embed="rId4"/>
          <a:srcRect/>
          <a:stretch>
            <a:fillRect/>
          </a:stretch>
        </p:blipFill>
        <p:spPr>
          <a:xfrm>
            <a:off x="16514932" y="719461"/>
            <a:ext cx="744368" cy="331244"/>
          </a:xfrm>
          <a:prstGeom prst="rect">
            <a:avLst/>
          </a:prstGeom>
        </p:spPr>
      </p:pic>
      <p:sp>
        <p:nvSpPr>
          <p:cNvPr id="7" name="Freeform 7"/>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9" name="Group 9"/>
          <p:cNvGrpSpPr/>
          <p:nvPr/>
        </p:nvGrpSpPr>
        <p:grpSpPr>
          <a:xfrm>
            <a:off x="2486381" y="588745"/>
            <a:ext cx="1211480" cy="624416"/>
            <a:chOff x="0" y="0"/>
            <a:chExt cx="1615307" cy="832555"/>
          </a:xfrm>
        </p:grpSpPr>
        <p:sp>
          <p:nvSpPr>
            <p:cNvPr id="10" name="TextBox 10"/>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1" name="Freeform 11"/>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12" name="Group 12"/>
          <p:cNvGrpSpPr/>
          <p:nvPr/>
        </p:nvGrpSpPr>
        <p:grpSpPr>
          <a:xfrm>
            <a:off x="5443716" y="729709"/>
            <a:ext cx="862336" cy="327152"/>
            <a:chOff x="0" y="0"/>
            <a:chExt cx="1149782" cy="436203"/>
          </a:xfrm>
        </p:grpSpPr>
        <p:sp>
          <p:nvSpPr>
            <p:cNvPr id="13" name="TextBox 13"/>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4" name="Freeform 14"/>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5" name="Group 15"/>
          <p:cNvGrpSpPr/>
          <p:nvPr/>
        </p:nvGrpSpPr>
        <p:grpSpPr>
          <a:xfrm>
            <a:off x="4115755" y="703945"/>
            <a:ext cx="908861" cy="327152"/>
            <a:chOff x="0" y="0"/>
            <a:chExt cx="1211815" cy="436203"/>
          </a:xfrm>
        </p:grpSpPr>
        <p:sp>
          <p:nvSpPr>
            <p:cNvPr id="16" name="TextBox 16"/>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7" name="Freeform 17"/>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8" name="Freeform 18"/>
          <p:cNvSpPr/>
          <p:nvPr/>
        </p:nvSpPr>
        <p:spPr>
          <a:xfrm>
            <a:off x="10088411" y="1623800"/>
            <a:ext cx="6593798" cy="5664060"/>
          </a:xfrm>
          <a:custGeom>
            <a:avLst/>
            <a:gdLst/>
            <a:ahLst/>
            <a:cxnLst/>
            <a:rect l="l" t="t" r="r" b="b"/>
            <a:pathLst>
              <a:path w="6593798" h="5664060">
                <a:moveTo>
                  <a:pt x="0" y="0"/>
                </a:moveTo>
                <a:lnTo>
                  <a:pt x="6593798" y="0"/>
                </a:lnTo>
                <a:lnTo>
                  <a:pt x="6593798" y="5664060"/>
                </a:lnTo>
                <a:lnTo>
                  <a:pt x="0" y="5664060"/>
                </a:lnTo>
                <a:lnTo>
                  <a:pt x="0" y="0"/>
                </a:lnTo>
                <a:close/>
              </a:path>
            </a:pathLst>
          </a:custGeom>
          <a:blipFill>
            <a:blip r:embed="rId15"/>
            <a:stretch>
              <a:fillRect/>
            </a:stretch>
          </a:blipFill>
        </p:spPr>
        <p:txBody>
          <a:bodyPr/>
          <a:lstStyle/>
          <a:p>
            <a:endParaRPr lang="en-US"/>
          </a:p>
        </p:txBody>
      </p:sp>
      <p:sp>
        <p:nvSpPr>
          <p:cNvPr id="19" name="Freeform 19"/>
          <p:cNvSpPr/>
          <p:nvPr/>
        </p:nvSpPr>
        <p:spPr>
          <a:xfrm>
            <a:off x="9856463" y="7429799"/>
            <a:ext cx="7057694" cy="2535161"/>
          </a:xfrm>
          <a:custGeom>
            <a:avLst/>
            <a:gdLst/>
            <a:ahLst/>
            <a:cxnLst/>
            <a:rect l="l" t="t" r="r" b="b"/>
            <a:pathLst>
              <a:path w="7057694" h="2535161">
                <a:moveTo>
                  <a:pt x="0" y="0"/>
                </a:moveTo>
                <a:lnTo>
                  <a:pt x="7057694" y="0"/>
                </a:lnTo>
                <a:lnTo>
                  <a:pt x="7057694" y="2535161"/>
                </a:lnTo>
                <a:lnTo>
                  <a:pt x="0" y="2535161"/>
                </a:lnTo>
                <a:lnTo>
                  <a:pt x="0" y="0"/>
                </a:lnTo>
                <a:close/>
              </a:path>
            </a:pathLst>
          </a:custGeom>
          <a:blipFill>
            <a:blip r:embed="rId16"/>
            <a:stretch>
              <a:fillRect b="-149273"/>
            </a:stretch>
          </a:blipFill>
        </p:spPr>
        <p:txBody>
          <a:bodyPr/>
          <a:lstStyle/>
          <a:p>
            <a:endParaRPr lang="en-US"/>
          </a:p>
        </p:txBody>
      </p:sp>
      <p:sp>
        <p:nvSpPr>
          <p:cNvPr id="20" name="TextBox 20"/>
          <p:cNvSpPr txBox="1"/>
          <p:nvPr/>
        </p:nvSpPr>
        <p:spPr>
          <a:xfrm>
            <a:off x="1028700" y="2172839"/>
            <a:ext cx="8632045"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LEVERAGING GHIDRADEV</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028700" y="1827317"/>
            <a:ext cx="16230600" cy="2672067"/>
            <a:chOff x="0" y="0"/>
            <a:chExt cx="4274726" cy="703754"/>
          </a:xfrm>
        </p:grpSpPr>
        <p:sp>
          <p:nvSpPr>
            <p:cNvPr id="4" name="Freeform 4"/>
            <p:cNvSpPr/>
            <p:nvPr/>
          </p:nvSpPr>
          <p:spPr>
            <a:xfrm>
              <a:off x="0" y="0"/>
              <a:ext cx="4274726" cy="703754"/>
            </a:xfrm>
            <a:custGeom>
              <a:avLst/>
              <a:gdLst/>
              <a:ahLst/>
              <a:cxnLst/>
              <a:rect l="l" t="t" r="r" b="b"/>
              <a:pathLst>
                <a:path w="4274726" h="703754">
                  <a:moveTo>
                    <a:pt x="23373" y="0"/>
                  </a:moveTo>
                  <a:lnTo>
                    <a:pt x="4251353" y="0"/>
                  </a:lnTo>
                  <a:cubicBezTo>
                    <a:pt x="4264261" y="0"/>
                    <a:pt x="4274726" y="10464"/>
                    <a:pt x="4274726" y="23373"/>
                  </a:cubicBezTo>
                  <a:lnTo>
                    <a:pt x="4274726" y="680382"/>
                  </a:lnTo>
                  <a:cubicBezTo>
                    <a:pt x="4274726" y="693290"/>
                    <a:pt x="4264261" y="703754"/>
                    <a:pt x="4251353" y="703754"/>
                  </a:cubicBezTo>
                  <a:lnTo>
                    <a:pt x="23373" y="703754"/>
                  </a:lnTo>
                  <a:cubicBezTo>
                    <a:pt x="10464" y="703754"/>
                    <a:pt x="0" y="693290"/>
                    <a:pt x="0" y="680382"/>
                  </a:cubicBezTo>
                  <a:lnTo>
                    <a:pt x="0" y="23373"/>
                  </a:lnTo>
                  <a:cubicBezTo>
                    <a:pt x="0" y="10464"/>
                    <a:pt x="10464" y="0"/>
                    <a:pt x="23373"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28575"/>
              <a:ext cx="4274726" cy="732329"/>
            </a:xfrm>
            <a:prstGeom prst="rect">
              <a:avLst/>
            </a:prstGeom>
          </p:spPr>
          <p:txBody>
            <a:bodyPr lIns="254000" tIns="254000" rIns="254000" bIns="254000" rtlCol="0" anchor="ctr"/>
            <a:lstStyle/>
            <a:p>
              <a:pPr algn="ctr">
                <a:lnSpc>
                  <a:spcPts val="2100"/>
                </a:lnSpc>
              </a:pPr>
              <a:endParaRPr/>
            </a:p>
          </p:txBody>
        </p:sp>
      </p:grpSp>
      <p:pic>
        <p:nvPicPr>
          <p:cNvPr id="6" name="Picture 6"/>
          <p:cNvPicPr>
            <a:picLocks noChangeAspect="1"/>
          </p:cNvPicPr>
          <p:nvPr/>
        </p:nvPicPr>
        <p:blipFill>
          <a:blip r:embed="rId4"/>
          <a:srcRect/>
          <a:stretch>
            <a:fillRect/>
          </a:stretch>
        </p:blipFill>
        <p:spPr>
          <a:xfrm>
            <a:off x="2446664" y="5629604"/>
            <a:ext cx="821672" cy="877409"/>
          </a:xfrm>
          <a:prstGeom prst="rect">
            <a:avLst/>
          </a:prstGeom>
        </p:spPr>
      </p:pic>
      <p:sp>
        <p:nvSpPr>
          <p:cNvPr id="7" name="Freeform 7"/>
          <p:cNvSpPr/>
          <p:nvPr/>
        </p:nvSpPr>
        <p:spPr>
          <a:xfrm>
            <a:off x="1028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5219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9410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13601700" y="6912088"/>
            <a:ext cx="3657600" cy="551965"/>
          </a:xfrm>
          <a:custGeom>
            <a:avLst/>
            <a:gdLst/>
            <a:ahLst/>
            <a:cxnLst/>
            <a:rect l="l" t="t" r="r" b="b"/>
            <a:pathLst>
              <a:path w="3657600" h="551965">
                <a:moveTo>
                  <a:pt x="0" y="0"/>
                </a:moveTo>
                <a:lnTo>
                  <a:pt x="3657600" y="0"/>
                </a:lnTo>
                <a:lnTo>
                  <a:pt x="3657600" y="551965"/>
                </a:lnTo>
                <a:lnTo>
                  <a:pt x="0" y="55196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flipH="1">
            <a:off x="9410700" y="3006686"/>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12" name="Group 12"/>
          <p:cNvGrpSpPr/>
          <p:nvPr/>
        </p:nvGrpSpPr>
        <p:grpSpPr>
          <a:xfrm>
            <a:off x="0" y="9465127"/>
            <a:ext cx="21945600" cy="1103930"/>
            <a:chOff x="0" y="0"/>
            <a:chExt cx="29260800" cy="1471907"/>
          </a:xfrm>
        </p:grpSpPr>
        <p:sp>
          <p:nvSpPr>
            <p:cNvPr id="13" name="Freeform 13"/>
            <p:cNvSpPr/>
            <p:nvPr/>
          </p:nvSpPr>
          <p:spPr>
            <a:xfrm>
              <a:off x="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a:off x="97536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Freeform 15"/>
            <p:cNvSpPr/>
            <p:nvPr/>
          </p:nvSpPr>
          <p:spPr>
            <a:xfrm>
              <a:off x="19507200" y="0"/>
              <a:ext cx="9753600" cy="1471907"/>
            </a:xfrm>
            <a:custGeom>
              <a:avLst/>
              <a:gdLst/>
              <a:ahLst/>
              <a:cxnLst/>
              <a:rect l="l" t="t" r="r" b="b"/>
              <a:pathLst>
                <a:path w="9753600" h="1471907">
                  <a:moveTo>
                    <a:pt x="0" y="0"/>
                  </a:moveTo>
                  <a:lnTo>
                    <a:pt x="9753600" y="0"/>
                  </a:lnTo>
                  <a:lnTo>
                    <a:pt x="9753600" y="1471907"/>
                  </a:lnTo>
                  <a:lnTo>
                    <a:pt x="0" y="1471907"/>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pic>
        <p:nvPicPr>
          <p:cNvPr id="16" name="Picture 16"/>
          <p:cNvPicPr>
            <a:picLocks noChangeAspect="1"/>
          </p:cNvPicPr>
          <p:nvPr/>
        </p:nvPicPr>
        <p:blipFill>
          <a:blip r:embed="rId11"/>
          <a:srcRect/>
          <a:stretch>
            <a:fillRect/>
          </a:stretch>
        </p:blipFill>
        <p:spPr>
          <a:xfrm>
            <a:off x="16848318" y="719461"/>
            <a:ext cx="744368" cy="331244"/>
          </a:xfrm>
          <a:prstGeom prst="rect">
            <a:avLst/>
          </a:prstGeom>
        </p:spPr>
      </p:pic>
      <p:pic>
        <p:nvPicPr>
          <p:cNvPr id="17" name="Picture 17"/>
          <p:cNvPicPr>
            <a:picLocks noChangeAspect="1"/>
          </p:cNvPicPr>
          <p:nvPr/>
        </p:nvPicPr>
        <p:blipFill>
          <a:blip r:embed="rId12"/>
          <a:srcRect/>
          <a:stretch>
            <a:fillRect/>
          </a:stretch>
        </p:blipFill>
        <p:spPr>
          <a:xfrm>
            <a:off x="6597310" y="5629604"/>
            <a:ext cx="772120" cy="877409"/>
          </a:xfrm>
          <a:prstGeom prst="rect">
            <a:avLst/>
          </a:prstGeom>
        </p:spPr>
      </p:pic>
      <p:pic>
        <p:nvPicPr>
          <p:cNvPr id="18" name="Picture 18"/>
          <p:cNvPicPr>
            <a:picLocks noChangeAspect="1"/>
          </p:cNvPicPr>
          <p:nvPr/>
        </p:nvPicPr>
        <p:blipFill>
          <a:blip r:embed="rId13"/>
          <a:srcRect/>
          <a:stretch>
            <a:fillRect/>
          </a:stretch>
        </p:blipFill>
        <p:spPr>
          <a:xfrm>
            <a:off x="10698405" y="5760223"/>
            <a:ext cx="1018464" cy="616171"/>
          </a:xfrm>
          <a:prstGeom prst="rect">
            <a:avLst/>
          </a:prstGeom>
        </p:spPr>
      </p:pic>
      <p:pic>
        <p:nvPicPr>
          <p:cNvPr id="19" name="Picture 19"/>
          <p:cNvPicPr>
            <a:picLocks noChangeAspect="1"/>
          </p:cNvPicPr>
          <p:nvPr/>
        </p:nvPicPr>
        <p:blipFill>
          <a:blip r:embed="rId14"/>
          <a:srcRect/>
          <a:stretch>
            <a:fillRect/>
          </a:stretch>
        </p:blipFill>
        <p:spPr>
          <a:xfrm>
            <a:off x="15045843" y="5638524"/>
            <a:ext cx="769314" cy="859569"/>
          </a:xfrm>
          <a:prstGeom prst="rect">
            <a:avLst/>
          </a:prstGeom>
        </p:spPr>
      </p:pic>
      <p:sp>
        <p:nvSpPr>
          <p:cNvPr id="20" name="Freeform 20"/>
          <p:cNvSpPr/>
          <p:nvPr/>
        </p:nvSpPr>
        <p:spPr>
          <a:xfrm>
            <a:off x="14333567"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sp>
        <p:nvSpPr>
          <p:cNvPr id="21" name="Freeform 21"/>
          <p:cNvSpPr/>
          <p:nvPr/>
        </p:nvSpPr>
        <p:spPr>
          <a:xfrm>
            <a:off x="577270" y="668737"/>
            <a:ext cx="1082363" cy="464432"/>
          </a:xfrm>
          <a:custGeom>
            <a:avLst/>
            <a:gdLst/>
            <a:ahLst/>
            <a:cxnLst/>
            <a:rect l="l" t="t" r="r" b="b"/>
            <a:pathLst>
              <a:path w="1082363" h="464432">
                <a:moveTo>
                  <a:pt x="0" y="0"/>
                </a:moveTo>
                <a:lnTo>
                  <a:pt x="1082364" y="0"/>
                </a:lnTo>
                <a:lnTo>
                  <a:pt x="1082364" y="464432"/>
                </a:lnTo>
                <a:lnTo>
                  <a:pt x="0" y="464432"/>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nvGrpSpPr>
          <p:cNvPr id="22" name="Group 22"/>
          <p:cNvGrpSpPr/>
          <p:nvPr/>
        </p:nvGrpSpPr>
        <p:grpSpPr>
          <a:xfrm>
            <a:off x="2251760" y="572874"/>
            <a:ext cx="1211480" cy="624416"/>
            <a:chOff x="0" y="0"/>
            <a:chExt cx="1615307" cy="832555"/>
          </a:xfrm>
        </p:grpSpPr>
        <p:sp>
          <p:nvSpPr>
            <p:cNvPr id="23" name="TextBox 23"/>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24" name="Freeform 24"/>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grpSp>
        <p:nvGrpSpPr>
          <p:cNvPr id="25" name="Group 25"/>
          <p:cNvGrpSpPr/>
          <p:nvPr/>
        </p:nvGrpSpPr>
        <p:grpSpPr>
          <a:xfrm>
            <a:off x="5209095" y="713838"/>
            <a:ext cx="862336" cy="327152"/>
            <a:chOff x="0" y="0"/>
            <a:chExt cx="1149782" cy="436203"/>
          </a:xfrm>
        </p:grpSpPr>
        <p:sp>
          <p:nvSpPr>
            <p:cNvPr id="26" name="TextBox 26"/>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27" name="Freeform 27"/>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21">
                <a:extLst>
                  <a:ext uri="{96DAC541-7B7A-43D3-8B79-37D633B846F1}">
                    <asvg:svgBlip xmlns:asvg="http://schemas.microsoft.com/office/drawing/2016/SVG/main" r:embed="rId22"/>
                  </a:ext>
                </a:extLst>
              </a:blip>
              <a:stretch>
                <a:fillRect/>
              </a:stretch>
            </a:blipFill>
          </p:spPr>
          <p:txBody>
            <a:bodyPr/>
            <a:lstStyle/>
            <a:p>
              <a:endParaRPr lang="en-US"/>
            </a:p>
          </p:txBody>
        </p:sp>
      </p:grpSp>
      <p:grpSp>
        <p:nvGrpSpPr>
          <p:cNvPr id="28" name="Group 28"/>
          <p:cNvGrpSpPr/>
          <p:nvPr/>
        </p:nvGrpSpPr>
        <p:grpSpPr>
          <a:xfrm>
            <a:off x="3881134" y="688074"/>
            <a:ext cx="908861" cy="327152"/>
            <a:chOff x="0" y="0"/>
            <a:chExt cx="1211815" cy="436203"/>
          </a:xfrm>
        </p:grpSpPr>
        <p:sp>
          <p:nvSpPr>
            <p:cNvPr id="29" name="TextBox 29"/>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30" name="Freeform 30"/>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grpSp>
      <p:sp>
        <p:nvSpPr>
          <p:cNvPr id="31" name="TextBox 31"/>
          <p:cNvSpPr txBox="1"/>
          <p:nvPr/>
        </p:nvSpPr>
        <p:spPr>
          <a:xfrm>
            <a:off x="9963442" y="1934626"/>
            <a:ext cx="6563991" cy="2419350"/>
          </a:xfrm>
          <a:prstGeom prst="rect">
            <a:avLst/>
          </a:prstGeom>
        </p:spPr>
        <p:txBody>
          <a:bodyPr lIns="0" tIns="0" rIns="0" bIns="0" rtlCol="0" anchor="t">
            <a:spAutoFit/>
          </a:bodyPr>
          <a:lstStyle/>
          <a:p>
            <a:pPr marL="647703" lvl="1" indent="-323852" algn="l">
              <a:lnSpc>
                <a:spcPts val="3600"/>
              </a:lnSpc>
              <a:buFont typeface="Arial"/>
              <a:buChar char="•"/>
            </a:pPr>
            <a:r>
              <a:rPr lang="en-US" sz="3000">
                <a:solidFill>
                  <a:srgbClr val="FFFFFF"/>
                </a:solidFill>
                <a:latin typeface="Arcade Gamer"/>
                <a:ea typeface="Arcade Gamer"/>
                <a:cs typeface="Arcade Gamer"/>
                <a:sym typeface="Arcade Gamer"/>
              </a:rPr>
              <a:t>PLUGINS?</a:t>
            </a:r>
          </a:p>
          <a:p>
            <a:pPr marL="647703" lvl="1" indent="-323852" algn="l">
              <a:lnSpc>
                <a:spcPts val="3600"/>
              </a:lnSpc>
              <a:buFont typeface="Arial"/>
              <a:buChar char="•"/>
            </a:pPr>
            <a:r>
              <a:rPr lang="en-US" sz="3000">
                <a:solidFill>
                  <a:srgbClr val="FFFFFF"/>
                </a:solidFill>
                <a:latin typeface="Arcade Gamer"/>
                <a:ea typeface="Arcade Gamer"/>
                <a:cs typeface="Arcade Gamer"/>
                <a:sym typeface="Arcade Gamer"/>
              </a:rPr>
              <a:t>GHIDRA ECOSYSTEM</a:t>
            </a:r>
          </a:p>
          <a:p>
            <a:pPr marL="647703" lvl="1" indent="-323852" algn="l">
              <a:lnSpc>
                <a:spcPts val="3600"/>
              </a:lnSpc>
              <a:buFont typeface="Arial"/>
              <a:buChar char="•"/>
            </a:pPr>
            <a:r>
              <a:rPr lang="en-US" sz="3000">
                <a:solidFill>
                  <a:srgbClr val="FFFFFF"/>
                </a:solidFill>
                <a:latin typeface="Arcade Gamer"/>
                <a:ea typeface="Arcade Gamer"/>
                <a:cs typeface="Arcade Gamer"/>
                <a:sym typeface="Arcade Gamer"/>
              </a:rPr>
              <a:t>POSSIBILITIES</a:t>
            </a:r>
          </a:p>
          <a:p>
            <a:pPr marL="647703" lvl="1" indent="-323852" algn="l">
              <a:lnSpc>
                <a:spcPts val="3600"/>
              </a:lnSpc>
              <a:buFont typeface="Arial"/>
              <a:buChar char="•"/>
            </a:pPr>
            <a:r>
              <a:rPr lang="en-US" sz="3000">
                <a:solidFill>
                  <a:srgbClr val="FFFFFF"/>
                </a:solidFill>
                <a:latin typeface="Arcade Gamer"/>
                <a:ea typeface="Arcade Gamer"/>
                <a:cs typeface="Arcade Gamer"/>
                <a:sym typeface="Arcade Gamer"/>
              </a:rPr>
              <a:t>WRITING THE PLUGIN</a:t>
            </a:r>
          </a:p>
          <a:p>
            <a:pPr marL="647703" lvl="1" indent="-323852" algn="l">
              <a:lnSpc>
                <a:spcPts val="3600"/>
              </a:lnSpc>
              <a:spcBef>
                <a:spcPct val="0"/>
              </a:spcBef>
              <a:buFont typeface="Arial"/>
              <a:buChar char="•"/>
            </a:pPr>
            <a:r>
              <a:rPr lang="en-US" sz="3000">
                <a:solidFill>
                  <a:srgbClr val="FFFFFF"/>
                </a:solidFill>
                <a:latin typeface="Arcade Gamer"/>
                <a:ea typeface="Arcade Gamer"/>
                <a:cs typeface="Arcade Gamer"/>
                <a:sym typeface="Arcade Gamer"/>
              </a:rPr>
              <a:t>A LOT MORE!</a:t>
            </a:r>
          </a:p>
        </p:txBody>
      </p:sp>
      <p:sp>
        <p:nvSpPr>
          <p:cNvPr id="32" name="TextBox 32"/>
          <p:cNvSpPr txBox="1"/>
          <p:nvPr/>
        </p:nvSpPr>
        <p:spPr>
          <a:xfrm>
            <a:off x="1028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GHIDRA</a:t>
            </a:r>
          </a:p>
        </p:txBody>
      </p:sp>
      <p:sp>
        <p:nvSpPr>
          <p:cNvPr id="33" name="TextBox 33"/>
          <p:cNvSpPr txBox="1"/>
          <p:nvPr/>
        </p:nvSpPr>
        <p:spPr>
          <a:xfrm>
            <a:off x="5219700" y="7670336"/>
            <a:ext cx="3657600" cy="8343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The possibilities!</a:t>
            </a:r>
          </a:p>
        </p:txBody>
      </p:sp>
      <p:sp>
        <p:nvSpPr>
          <p:cNvPr id="34" name="TextBox 34"/>
          <p:cNvSpPr txBox="1"/>
          <p:nvPr/>
        </p:nvSpPr>
        <p:spPr>
          <a:xfrm>
            <a:off x="9410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Implementation</a:t>
            </a:r>
          </a:p>
        </p:txBody>
      </p:sp>
      <p:sp>
        <p:nvSpPr>
          <p:cNvPr id="35" name="TextBox 35"/>
          <p:cNvSpPr txBox="1"/>
          <p:nvPr/>
        </p:nvSpPr>
        <p:spPr>
          <a:xfrm>
            <a:off x="13601700" y="7670336"/>
            <a:ext cx="3657600" cy="415290"/>
          </a:xfrm>
          <a:prstGeom prst="rect">
            <a:avLst/>
          </a:prstGeom>
        </p:spPr>
        <p:txBody>
          <a:bodyPr lIns="0" tIns="0" rIns="0" bIns="0" rtlCol="0" anchor="t">
            <a:spAutoFit/>
          </a:bodyPr>
          <a:lstStyle/>
          <a:p>
            <a:pPr algn="ctr">
              <a:lnSpc>
                <a:spcPts val="3360"/>
              </a:lnSpc>
            </a:pPr>
            <a:r>
              <a:rPr lang="en-US" sz="2400">
                <a:solidFill>
                  <a:srgbClr val="FFFFFF"/>
                </a:solidFill>
                <a:latin typeface="Disket Mono"/>
                <a:ea typeface="Disket Mono"/>
                <a:cs typeface="Disket Mono"/>
                <a:sym typeface="Disket Mono"/>
              </a:rPr>
              <a:t>A lot more!</a:t>
            </a:r>
          </a:p>
        </p:txBody>
      </p:sp>
      <p:sp>
        <p:nvSpPr>
          <p:cNvPr id="36" name="TextBox 36"/>
          <p:cNvSpPr txBox="1"/>
          <p:nvPr/>
        </p:nvSpPr>
        <p:spPr>
          <a:xfrm>
            <a:off x="1659634" y="2510570"/>
            <a:ext cx="7217666" cy="1296036"/>
          </a:xfrm>
          <a:prstGeom prst="rect">
            <a:avLst/>
          </a:prstGeom>
        </p:spPr>
        <p:txBody>
          <a:bodyPr lIns="0" tIns="0" rIns="0" bIns="0" rtlCol="0" anchor="t">
            <a:spAutoFit/>
          </a:bodyPr>
          <a:lstStyle/>
          <a:p>
            <a:pPr algn="l">
              <a:lnSpc>
                <a:spcPts val="9520"/>
              </a:lnSpc>
            </a:pPr>
            <a:r>
              <a:rPr lang="en-US" sz="8500">
                <a:solidFill>
                  <a:srgbClr val="FF63D8"/>
                </a:solidFill>
                <a:latin typeface="Arcade Gamer"/>
                <a:ea typeface="Arcade Gamer"/>
                <a:cs typeface="Arcade Gamer"/>
                <a:sym typeface="Arcade Gamer"/>
              </a:rPr>
              <a:t>AGENDA</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5549982" y="3146353"/>
            <a:ext cx="11808976" cy="5177036"/>
          </a:xfrm>
          <a:custGeom>
            <a:avLst/>
            <a:gdLst/>
            <a:ahLst/>
            <a:cxnLst/>
            <a:rect l="l" t="t" r="r" b="b"/>
            <a:pathLst>
              <a:path w="11808976" h="5177036">
                <a:moveTo>
                  <a:pt x="0" y="0"/>
                </a:moveTo>
                <a:lnTo>
                  <a:pt x="11808976" y="0"/>
                </a:lnTo>
                <a:lnTo>
                  <a:pt x="11808976" y="5177035"/>
                </a:lnTo>
                <a:lnTo>
                  <a:pt x="0" y="517703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WORKING WITH UI STUFF</a:t>
            </a:r>
          </a:p>
        </p:txBody>
      </p:sp>
      <p:sp>
        <p:nvSpPr>
          <p:cNvPr id="17" name="TextBox 17"/>
          <p:cNvSpPr txBox="1"/>
          <p:nvPr/>
        </p:nvSpPr>
        <p:spPr>
          <a:xfrm>
            <a:off x="272289" y="5364030"/>
            <a:ext cx="5171427" cy="655956"/>
          </a:xfrm>
          <a:prstGeom prst="rect">
            <a:avLst/>
          </a:prstGeom>
        </p:spPr>
        <p:txBody>
          <a:bodyPr lIns="0" tIns="0" rIns="0" bIns="0" rtlCol="0" anchor="t">
            <a:spAutoFit/>
          </a:bodyPr>
          <a:lstStyle/>
          <a:p>
            <a:pPr algn="l">
              <a:lnSpc>
                <a:spcPts val="5319"/>
              </a:lnSpc>
              <a:spcBef>
                <a:spcPct val="0"/>
              </a:spcBef>
            </a:pPr>
            <a:r>
              <a:rPr lang="en-US" sz="3799">
                <a:solidFill>
                  <a:srgbClr val="FFFFFF"/>
                </a:solidFill>
                <a:latin typeface="Disket Mono"/>
                <a:ea typeface="Disket Mono"/>
                <a:cs typeface="Disket Mono"/>
                <a:sym typeface="Disket Mono"/>
              </a:rPr>
              <a:t>WindowBuilder!</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613844" y="3148180"/>
            <a:ext cx="16181882" cy="6110120"/>
          </a:xfrm>
          <a:custGeom>
            <a:avLst/>
            <a:gdLst/>
            <a:ahLst/>
            <a:cxnLst/>
            <a:rect l="l" t="t" r="r" b="b"/>
            <a:pathLst>
              <a:path w="16181882" h="6110120">
                <a:moveTo>
                  <a:pt x="0" y="0"/>
                </a:moveTo>
                <a:lnTo>
                  <a:pt x="16181883" y="0"/>
                </a:lnTo>
                <a:lnTo>
                  <a:pt x="16181883" y="6110120"/>
                </a:lnTo>
                <a:lnTo>
                  <a:pt x="0" y="6110120"/>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MY FIRST UI ATTEMPT</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2598542" y="-515389"/>
            <a:ext cx="21873528" cy="12303860"/>
          </a:xfrm>
          <a:custGeom>
            <a:avLst/>
            <a:gdLst/>
            <a:ahLst/>
            <a:cxnLst/>
            <a:rect l="l" t="t" r="r" b="b"/>
            <a:pathLst>
              <a:path w="21873528" h="12303860">
                <a:moveTo>
                  <a:pt x="0" y="0"/>
                </a:moveTo>
                <a:lnTo>
                  <a:pt x="21873528" y="0"/>
                </a:lnTo>
                <a:lnTo>
                  <a:pt x="21873528" y="12303860"/>
                </a:lnTo>
                <a:lnTo>
                  <a:pt x="0" y="12303860"/>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1828205" y="3302452"/>
            <a:ext cx="13268909" cy="7905508"/>
          </a:xfrm>
          <a:custGeom>
            <a:avLst/>
            <a:gdLst/>
            <a:ahLst/>
            <a:cxnLst/>
            <a:rect l="l" t="t" r="r" b="b"/>
            <a:pathLst>
              <a:path w="13268909" h="7905508">
                <a:moveTo>
                  <a:pt x="0" y="0"/>
                </a:moveTo>
                <a:lnTo>
                  <a:pt x="13268909" y="0"/>
                </a:lnTo>
                <a:lnTo>
                  <a:pt x="13268909" y="7905508"/>
                </a:lnTo>
                <a:lnTo>
                  <a:pt x="0" y="7905508"/>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FRUSTRATION?</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71435" y="1690845"/>
            <a:ext cx="16945130" cy="7923759"/>
            <a:chOff x="0" y="0"/>
            <a:chExt cx="4462915" cy="2086916"/>
          </a:xfrm>
        </p:grpSpPr>
        <p:sp>
          <p:nvSpPr>
            <p:cNvPr id="4" name="Freeform 4"/>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cap="rnd">
              <a:solidFill>
                <a:srgbClr val="8488F4"/>
              </a:solidFill>
              <a:prstDash val="solid"/>
              <a:round/>
            </a:ln>
          </p:spPr>
          <p:txBody>
            <a:bodyPr/>
            <a:lstStyle/>
            <a:p>
              <a:endParaRPr lang="en-US"/>
            </a:p>
          </p:txBody>
        </p:sp>
        <p:sp>
          <p:nvSpPr>
            <p:cNvPr id="5" name="TextBox 5"/>
            <p:cNvSpPr txBox="1"/>
            <p:nvPr/>
          </p:nvSpPr>
          <p:spPr>
            <a:xfrm>
              <a:off x="0" y="-38100"/>
              <a:ext cx="4462915" cy="2125016"/>
            </a:xfrm>
            <a:prstGeom prst="rect">
              <a:avLst/>
            </a:prstGeom>
          </p:spPr>
          <p:txBody>
            <a:bodyPr lIns="254000" tIns="254000" rIns="254000" bIns="254000" rtlCol="0" anchor="ctr"/>
            <a:lstStyle/>
            <a:p>
              <a:pPr algn="l">
                <a:lnSpc>
                  <a:spcPts val="3359"/>
                </a:lnSpc>
              </a:pPr>
              <a:endParaRPr/>
            </a:p>
            <a:p>
              <a:pPr algn="l">
                <a:lnSpc>
                  <a:spcPts val="3359"/>
                </a:lnSpc>
              </a:pPr>
              <a:r>
                <a:rPr lang="en-US" sz="2399">
                  <a:solidFill>
                    <a:srgbClr val="FFFFFF"/>
                  </a:solidFill>
                  <a:latin typeface="Garet"/>
                  <a:ea typeface="Garet"/>
                  <a:cs typeface="Garet"/>
                  <a:sym typeface="Garet"/>
                </a:rPr>
                <a:t>   </a:t>
              </a:r>
            </a:p>
          </p:txBody>
        </p:sp>
      </p:grpSp>
      <p:pic>
        <p:nvPicPr>
          <p:cNvPr id="6" name="Picture 6"/>
          <p:cNvPicPr>
            <a:picLocks noChangeAspect="1"/>
          </p:cNvPicPr>
          <p:nvPr/>
        </p:nvPicPr>
        <p:blipFill>
          <a:blip r:embed="rId4"/>
          <a:srcRect/>
          <a:stretch>
            <a:fillRect/>
          </a:stretch>
        </p:blipFill>
        <p:spPr>
          <a:xfrm>
            <a:off x="671435" y="661978"/>
            <a:ext cx="744368" cy="331244"/>
          </a:xfrm>
          <a:prstGeom prst="rect">
            <a:avLst/>
          </a:prstGeom>
        </p:spPr>
      </p:pic>
      <p:sp>
        <p:nvSpPr>
          <p:cNvPr id="7" name="Freeform 7"/>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0" name="Freeform 10"/>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1" name="Freeform 11"/>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2" name="TextBox 12"/>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13" name="Freeform 13"/>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4" name="Freeform 14"/>
          <p:cNvSpPr/>
          <p:nvPr/>
        </p:nvSpPr>
        <p:spPr>
          <a:xfrm flipH="1">
            <a:off x="1140747" y="4895915"/>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5" name="TextBox 15"/>
          <p:cNvSpPr txBox="1"/>
          <p:nvPr/>
        </p:nvSpPr>
        <p:spPr>
          <a:xfrm>
            <a:off x="1668249" y="4793184"/>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This is where you define the plugin to Ghidra</a:t>
            </a:r>
          </a:p>
        </p:txBody>
      </p:sp>
      <p:sp>
        <p:nvSpPr>
          <p:cNvPr id="16" name="Freeform 16"/>
          <p:cNvSpPr/>
          <p:nvPr/>
        </p:nvSpPr>
        <p:spPr>
          <a:xfrm flipH="1">
            <a:off x="1140747" y="5975281"/>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7" name="TextBox 17"/>
          <p:cNvSpPr txBox="1"/>
          <p:nvPr/>
        </p:nvSpPr>
        <p:spPr>
          <a:xfrm>
            <a:off x="1668249" y="5872551"/>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Allows you to initialize things</a:t>
            </a:r>
          </a:p>
        </p:txBody>
      </p:sp>
      <p:sp>
        <p:nvSpPr>
          <p:cNvPr id="18" name="Freeform 18"/>
          <p:cNvSpPr/>
          <p:nvPr/>
        </p:nvSpPr>
        <p:spPr>
          <a:xfrm>
            <a:off x="8127256" y="4420169"/>
            <a:ext cx="9132044" cy="4573544"/>
          </a:xfrm>
          <a:custGeom>
            <a:avLst/>
            <a:gdLst/>
            <a:ahLst/>
            <a:cxnLst/>
            <a:rect l="l" t="t" r="r" b="b"/>
            <a:pathLst>
              <a:path w="9132044" h="4573544">
                <a:moveTo>
                  <a:pt x="0" y="0"/>
                </a:moveTo>
                <a:lnTo>
                  <a:pt x="9132044" y="0"/>
                </a:lnTo>
                <a:lnTo>
                  <a:pt x="9132044" y="4573544"/>
                </a:lnTo>
                <a:lnTo>
                  <a:pt x="0" y="4573544"/>
                </a:lnTo>
                <a:lnTo>
                  <a:pt x="0" y="0"/>
                </a:lnTo>
                <a:close/>
              </a:path>
            </a:pathLst>
          </a:custGeom>
          <a:blipFill>
            <a:blip r:embed="rId11"/>
            <a:stretch>
              <a:fillRect/>
            </a:stretch>
          </a:blipFill>
        </p:spPr>
        <p:txBody>
          <a:bodyPr/>
          <a:lstStyle/>
          <a:p>
            <a:endParaRPr lang="en-US"/>
          </a:p>
        </p:txBody>
      </p:sp>
      <p:sp>
        <p:nvSpPr>
          <p:cNvPr id="19" name="TextBox 19"/>
          <p:cNvSpPr txBox="1"/>
          <p:nvPr/>
        </p:nvSpPr>
        <p:spPr>
          <a:xfrm>
            <a:off x="1415803" y="2271275"/>
            <a:ext cx="7512937"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PLUGIN COMPONENT</a:t>
            </a:r>
          </a:p>
        </p:txBody>
      </p:sp>
      <p:sp>
        <p:nvSpPr>
          <p:cNvPr id="20" name="Freeform 20"/>
          <p:cNvSpPr/>
          <p:nvPr/>
        </p:nvSpPr>
        <p:spPr>
          <a:xfrm>
            <a:off x="3115605" y="3552038"/>
            <a:ext cx="11946759" cy="4201372"/>
          </a:xfrm>
          <a:custGeom>
            <a:avLst/>
            <a:gdLst/>
            <a:ahLst/>
            <a:cxnLst/>
            <a:rect l="l" t="t" r="r" b="b"/>
            <a:pathLst>
              <a:path w="11946759" h="4201372">
                <a:moveTo>
                  <a:pt x="0" y="0"/>
                </a:moveTo>
                <a:lnTo>
                  <a:pt x="11946759" y="0"/>
                </a:lnTo>
                <a:lnTo>
                  <a:pt x="11946759" y="4201372"/>
                </a:lnTo>
                <a:lnTo>
                  <a:pt x="0" y="4201372"/>
                </a:lnTo>
                <a:lnTo>
                  <a:pt x="0" y="0"/>
                </a:lnTo>
                <a:close/>
              </a:path>
            </a:pathLst>
          </a:custGeom>
          <a:blipFill>
            <a:blip r:embed="rId12"/>
            <a:stretch>
              <a:fillRect/>
            </a:stretch>
          </a:blipFill>
        </p:spPr>
        <p:txBody>
          <a:bodyPr/>
          <a:lstStyle/>
          <a:p>
            <a:endParaRPr lang="en-US"/>
          </a:p>
        </p:txBody>
      </p:sp>
      <p:sp>
        <p:nvSpPr>
          <p:cNvPr id="21" name="TextBox 21"/>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671435" y="661978"/>
            <a:ext cx="744368" cy="331244"/>
          </a:xfrm>
          <a:prstGeom prst="rect">
            <a:avLst/>
          </a:prstGeom>
        </p:spPr>
      </p:pic>
      <p:sp>
        <p:nvSpPr>
          <p:cNvPr id="4" name="Freeform 4"/>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TextBox 9"/>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10" name="Freeform 10"/>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7681720" y="5848960"/>
            <a:ext cx="10250225" cy="4105873"/>
          </a:xfrm>
          <a:custGeom>
            <a:avLst/>
            <a:gdLst/>
            <a:ahLst/>
            <a:cxnLst/>
            <a:rect l="l" t="t" r="r" b="b"/>
            <a:pathLst>
              <a:path w="10250225" h="4105873">
                <a:moveTo>
                  <a:pt x="0" y="0"/>
                </a:moveTo>
                <a:lnTo>
                  <a:pt x="10250224" y="0"/>
                </a:lnTo>
                <a:lnTo>
                  <a:pt x="10250224" y="4105873"/>
                </a:lnTo>
                <a:lnTo>
                  <a:pt x="0" y="4105873"/>
                </a:lnTo>
                <a:lnTo>
                  <a:pt x="0" y="0"/>
                </a:lnTo>
                <a:close/>
              </a:path>
            </a:pathLst>
          </a:custGeom>
          <a:blipFill>
            <a:blip r:embed="rId9"/>
            <a:stretch>
              <a:fillRect/>
            </a:stretch>
          </a:blipFill>
        </p:spPr>
        <p:txBody>
          <a:bodyPr/>
          <a:lstStyle/>
          <a:p>
            <a:endParaRPr lang="en-US"/>
          </a:p>
        </p:txBody>
      </p:sp>
      <p:sp>
        <p:nvSpPr>
          <p:cNvPr id="12" name="Freeform 12"/>
          <p:cNvSpPr/>
          <p:nvPr/>
        </p:nvSpPr>
        <p:spPr>
          <a:xfrm flipH="1">
            <a:off x="1140747" y="4895915"/>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3" name="Freeform 13"/>
          <p:cNvSpPr/>
          <p:nvPr/>
        </p:nvSpPr>
        <p:spPr>
          <a:xfrm flipH="1">
            <a:off x="1112172" y="6197029"/>
            <a:ext cx="268028" cy="249997"/>
          </a:xfrm>
          <a:custGeom>
            <a:avLst/>
            <a:gdLst/>
            <a:ahLst/>
            <a:cxnLst/>
            <a:rect l="l" t="t" r="r" b="b"/>
            <a:pathLst>
              <a:path w="268028" h="249997">
                <a:moveTo>
                  <a:pt x="268028" y="0"/>
                </a:moveTo>
                <a:lnTo>
                  <a:pt x="0" y="0"/>
                </a:lnTo>
                <a:lnTo>
                  <a:pt x="0" y="249998"/>
                </a:lnTo>
                <a:lnTo>
                  <a:pt x="268028" y="249998"/>
                </a:lnTo>
                <a:lnTo>
                  <a:pt x="268028"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4" name="TextBox 14"/>
          <p:cNvSpPr txBox="1"/>
          <p:nvPr/>
        </p:nvSpPr>
        <p:spPr>
          <a:xfrm>
            <a:off x="1415803" y="2271275"/>
            <a:ext cx="7086600"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PROVIDER COMPONENT</a:t>
            </a:r>
          </a:p>
        </p:txBody>
      </p:sp>
      <p:sp>
        <p:nvSpPr>
          <p:cNvPr id="15" name="TextBox 15"/>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
        <p:nvSpPr>
          <p:cNvPr id="16" name="TextBox 16"/>
          <p:cNvSpPr txBox="1"/>
          <p:nvPr/>
        </p:nvSpPr>
        <p:spPr>
          <a:xfrm>
            <a:off x="1668249" y="4793184"/>
            <a:ext cx="6559098" cy="12534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This is where you define the layout, the GUI, that sort of stuff.</a:t>
            </a:r>
          </a:p>
        </p:txBody>
      </p:sp>
      <p:sp>
        <p:nvSpPr>
          <p:cNvPr id="17" name="TextBox 17"/>
          <p:cNvSpPr txBox="1"/>
          <p:nvPr/>
        </p:nvSpPr>
        <p:spPr>
          <a:xfrm>
            <a:off x="1639674" y="6094299"/>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You initialize actions and callbacks here as well.</a:t>
            </a:r>
          </a:p>
        </p:txBody>
      </p:sp>
      <p:sp>
        <p:nvSpPr>
          <p:cNvPr id="18" name="Freeform 18"/>
          <p:cNvSpPr/>
          <p:nvPr/>
        </p:nvSpPr>
        <p:spPr>
          <a:xfrm>
            <a:off x="2977863" y="1048527"/>
            <a:ext cx="11544555" cy="8799954"/>
          </a:xfrm>
          <a:custGeom>
            <a:avLst/>
            <a:gdLst/>
            <a:ahLst/>
            <a:cxnLst/>
            <a:rect l="l" t="t" r="r" b="b"/>
            <a:pathLst>
              <a:path w="11544555" h="8799954">
                <a:moveTo>
                  <a:pt x="0" y="0"/>
                </a:moveTo>
                <a:lnTo>
                  <a:pt x="11544556" y="0"/>
                </a:lnTo>
                <a:lnTo>
                  <a:pt x="11544556" y="8799954"/>
                </a:lnTo>
                <a:lnTo>
                  <a:pt x="0" y="8799954"/>
                </a:lnTo>
                <a:lnTo>
                  <a:pt x="0" y="0"/>
                </a:lnTo>
                <a:close/>
              </a:path>
            </a:pathLst>
          </a:custGeom>
          <a:blipFill>
            <a:blip r:embed="rId12"/>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671435" y="1628129"/>
            <a:ext cx="16945130" cy="7923759"/>
            <a:chOff x="0" y="0"/>
            <a:chExt cx="4462915" cy="2086916"/>
          </a:xfrm>
        </p:grpSpPr>
        <p:sp>
          <p:nvSpPr>
            <p:cNvPr id="3" name="Freeform 3"/>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cap="rnd">
              <a:solidFill>
                <a:srgbClr val="8488F4"/>
              </a:solidFill>
              <a:prstDash val="solid"/>
              <a:round/>
            </a:ln>
          </p:spPr>
          <p:txBody>
            <a:bodyPr/>
            <a:lstStyle/>
            <a:p>
              <a:endParaRPr lang="en-US"/>
            </a:p>
          </p:txBody>
        </p:sp>
        <p:sp>
          <p:nvSpPr>
            <p:cNvPr id="4" name="TextBox 4"/>
            <p:cNvSpPr txBox="1"/>
            <p:nvPr/>
          </p:nvSpPr>
          <p:spPr>
            <a:xfrm>
              <a:off x="0" y="-38100"/>
              <a:ext cx="4462915" cy="2125016"/>
            </a:xfrm>
            <a:prstGeom prst="rect">
              <a:avLst/>
            </a:prstGeom>
          </p:spPr>
          <p:txBody>
            <a:bodyPr lIns="254000" tIns="254000" rIns="254000" bIns="254000" rtlCol="0" anchor="ctr"/>
            <a:lstStyle/>
            <a:p>
              <a:pPr algn="l">
                <a:lnSpc>
                  <a:spcPts val="3359"/>
                </a:lnSpc>
              </a:pPr>
              <a:endParaRPr/>
            </a:p>
            <a:p>
              <a:pPr algn="l">
                <a:lnSpc>
                  <a:spcPts val="3359"/>
                </a:lnSpc>
              </a:pPr>
              <a:r>
                <a:rPr lang="en-US" sz="2399">
                  <a:solidFill>
                    <a:srgbClr val="FFFFFF"/>
                  </a:solidFill>
                  <a:latin typeface="Garet"/>
                  <a:ea typeface="Garet"/>
                  <a:cs typeface="Garet"/>
                  <a:sym typeface="Garet"/>
                </a:rPr>
                <a:t>   </a:t>
              </a:r>
            </a:p>
          </p:txBody>
        </p:sp>
      </p:grpSp>
      <p:sp>
        <p:nvSpPr>
          <p:cNvPr id="5" name="Freeform 5"/>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6" name="Picture 6"/>
          <p:cNvPicPr>
            <a:picLocks noChangeAspect="1"/>
          </p:cNvPicPr>
          <p:nvPr/>
        </p:nvPicPr>
        <p:blipFill>
          <a:blip r:embed="rId4"/>
          <a:srcRect/>
          <a:stretch>
            <a:fillRect/>
          </a:stretch>
        </p:blipFill>
        <p:spPr>
          <a:xfrm>
            <a:off x="671435" y="661978"/>
            <a:ext cx="744368" cy="331244"/>
          </a:xfrm>
          <a:prstGeom prst="rect">
            <a:avLst/>
          </a:prstGeom>
        </p:spPr>
      </p:pic>
      <p:sp>
        <p:nvSpPr>
          <p:cNvPr id="7" name="Freeform 7"/>
          <p:cNvSpPr/>
          <p:nvPr/>
        </p:nvSpPr>
        <p:spPr>
          <a:xfrm flipH="1">
            <a:off x="1415803" y="5067597"/>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flipH="1">
            <a:off x="1415803" y="6443996"/>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TextBox 15"/>
          <p:cNvSpPr txBox="1"/>
          <p:nvPr/>
        </p:nvSpPr>
        <p:spPr>
          <a:xfrm>
            <a:off x="1943305" y="4964866"/>
            <a:ext cx="6559098" cy="12534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Actions that fire when a trigger occurs (button click, state change, etc)</a:t>
            </a:r>
          </a:p>
        </p:txBody>
      </p:sp>
      <p:sp>
        <p:nvSpPr>
          <p:cNvPr id="16" name="TextBox 16"/>
          <p:cNvSpPr txBox="1"/>
          <p:nvPr/>
        </p:nvSpPr>
        <p:spPr>
          <a:xfrm>
            <a:off x="1943305" y="6341265"/>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small functions that can call other things or behavior</a:t>
            </a:r>
          </a:p>
        </p:txBody>
      </p:sp>
      <p:sp>
        <p:nvSpPr>
          <p:cNvPr id="17" name="Freeform 17"/>
          <p:cNvSpPr/>
          <p:nvPr/>
        </p:nvSpPr>
        <p:spPr>
          <a:xfrm>
            <a:off x="4675516" y="4676869"/>
            <a:ext cx="12393712" cy="4220333"/>
          </a:xfrm>
          <a:custGeom>
            <a:avLst/>
            <a:gdLst/>
            <a:ahLst/>
            <a:cxnLst/>
            <a:rect l="l" t="t" r="r" b="b"/>
            <a:pathLst>
              <a:path w="12393712" h="4220333">
                <a:moveTo>
                  <a:pt x="0" y="0"/>
                </a:moveTo>
                <a:lnTo>
                  <a:pt x="12393712" y="0"/>
                </a:lnTo>
                <a:lnTo>
                  <a:pt x="12393712" y="4220333"/>
                </a:lnTo>
                <a:lnTo>
                  <a:pt x="0" y="4220333"/>
                </a:lnTo>
                <a:lnTo>
                  <a:pt x="0" y="0"/>
                </a:lnTo>
                <a:close/>
              </a:path>
            </a:pathLst>
          </a:custGeom>
          <a:blipFill>
            <a:blip r:embed="rId11"/>
            <a:stretch>
              <a:fillRect/>
            </a:stretch>
          </a:blipFill>
        </p:spPr>
        <p:txBody>
          <a:bodyPr/>
          <a:lstStyle/>
          <a:p>
            <a:endParaRPr lang="en-US"/>
          </a:p>
        </p:txBody>
      </p:sp>
      <p:sp>
        <p:nvSpPr>
          <p:cNvPr id="18" name="Freeform 18"/>
          <p:cNvSpPr/>
          <p:nvPr/>
        </p:nvSpPr>
        <p:spPr>
          <a:xfrm>
            <a:off x="7251690" y="2096051"/>
            <a:ext cx="9817538" cy="2399843"/>
          </a:xfrm>
          <a:custGeom>
            <a:avLst/>
            <a:gdLst/>
            <a:ahLst/>
            <a:cxnLst/>
            <a:rect l="l" t="t" r="r" b="b"/>
            <a:pathLst>
              <a:path w="9817538" h="2399843">
                <a:moveTo>
                  <a:pt x="0" y="0"/>
                </a:moveTo>
                <a:lnTo>
                  <a:pt x="9817538" y="0"/>
                </a:lnTo>
                <a:lnTo>
                  <a:pt x="9817538" y="2399843"/>
                </a:lnTo>
                <a:lnTo>
                  <a:pt x="0" y="2399843"/>
                </a:lnTo>
                <a:lnTo>
                  <a:pt x="0" y="0"/>
                </a:lnTo>
                <a:close/>
              </a:path>
            </a:pathLst>
          </a:custGeom>
          <a:blipFill>
            <a:blip r:embed="rId12"/>
            <a:stretch>
              <a:fillRect/>
            </a:stretch>
          </a:blipFill>
        </p:spPr>
        <p:txBody>
          <a:bodyPr/>
          <a:lstStyle/>
          <a:p>
            <a:endParaRPr lang="en-US"/>
          </a:p>
        </p:txBody>
      </p:sp>
      <p:pic>
        <p:nvPicPr>
          <p:cNvPr id="19" name="Picture 19"/>
          <p:cNvPicPr>
            <a:picLocks noChangeAspect="1"/>
          </p:cNvPicPr>
          <p:nvPr/>
        </p:nvPicPr>
        <p:blipFill>
          <a:blip r:embed="rId13"/>
          <a:srcRect/>
          <a:stretch>
            <a:fillRect/>
          </a:stretch>
        </p:blipFill>
        <p:spPr>
          <a:xfrm>
            <a:off x="14620782" y="3546111"/>
            <a:ext cx="1809110" cy="949783"/>
          </a:xfrm>
          <a:prstGeom prst="rect">
            <a:avLst/>
          </a:prstGeom>
        </p:spPr>
      </p:pic>
      <p:sp>
        <p:nvSpPr>
          <p:cNvPr id="20" name="TextBox 20"/>
          <p:cNvSpPr txBox="1"/>
          <p:nvPr/>
        </p:nvSpPr>
        <p:spPr>
          <a:xfrm>
            <a:off x="1415803" y="2271275"/>
            <a:ext cx="7512937"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DOCKING ACTIONS</a:t>
            </a:r>
          </a:p>
        </p:txBody>
      </p:sp>
      <p:sp>
        <p:nvSpPr>
          <p:cNvPr id="21" name="TextBox 21"/>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22" name="TextBox 22"/>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671435" y="1690845"/>
            <a:ext cx="16945130" cy="7923759"/>
            <a:chOff x="0" y="0"/>
            <a:chExt cx="4462915" cy="2086916"/>
          </a:xfrm>
        </p:grpSpPr>
        <p:sp>
          <p:nvSpPr>
            <p:cNvPr id="4" name="Freeform 4"/>
            <p:cNvSpPr/>
            <p:nvPr/>
          </p:nvSpPr>
          <p:spPr>
            <a:xfrm>
              <a:off x="0" y="0"/>
              <a:ext cx="4462915" cy="2086916"/>
            </a:xfrm>
            <a:custGeom>
              <a:avLst/>
              <a:gdLst/>
              <a:ahLst/>
              <a:cxnLst/>
              <a:rect l="l" t="t" r="r" b="b"/>
              <a:pathLst>
                <a:path w="4462915" h="2086916">
                  <a:moveTo>
                    <a:pt x="22387" y="0"/>
                  </a:moveTo>
                  <a:lnTo>
                    <a:pt x="4440528" y="0"/>
                  </a:lnTo>
                  <a:cubicBezTo>
                    <a:pt x="4452892" y="0"/>
                    <a:pt x="4462915" y="10023"/>
                    <a:pt x="4462915" y="22387"/>
                  </a:cubicBezTo>
                  <a:lnTo>
                    <a:pt x="4462915" y="2064529"/>
                  </a:lnTo>
                  <a:cubicBezTo>
                    <a:pt x="4462915" y="2076893"/>
                    <a:pt x="4452892" y="2086916"/>
                    <a:pt x="4440528" y="2086916"/>
                  </a:cubicBezTo>
                  <a:lnTo>
                    <a:pt x="22387" y="2086916"/>
                  </a:lnTo>
                  <a:cubicBezTo>
                    <a:pt x="10023" y="2086916"/>
                    <a:pt x="0" y="2076893"/>
                    <a:pt x="0" y="2064529"/>
                  </a:cubicBezTo>
                  <a:lnTo>
                    <a:pt x="0" y="22387"/>
                  </a:lnTo>
                  <a:cubicBezTo>
                    <a:pt x="0" y="10023"/>
                    <a:pt x="10023" y="0"/>
                    <a:pt x="22387" y="0"/>
                  </a:cubicBezTo>
                  <a:close/>
                </a:path>
              </a:pathLst>
            </a:custGeom>
            <a:solidFill>
              <a:srgbClr val="000000"/>
            </a:solidFill>
            <a:ln w="47625" cap="rnd">
              <a:solidFill>
                <a:srgbClr val="8488F4"/>
              </a:solidFill>
              <a:prstDash val="solid"/>
              <a:round/>
            </a:ln>
          </p:spPr>
          <p:txBody>
            <a:bodyPr/>
            <a:lstStyle/>
            <a:p>
              <a:endParaRPr lang="en-US"/>
            </a:p>
          </p:txBody>
        </p:sp>
        <p:sp>
          <p:nvSpPr>
            <p:cNvPr id="5" name="TextBox 5"/>
            <p:cNvSpPr txBox="1"/>
            <p:nvPr/>
          </p:nvSpPr>
          <p:spPr>
            <a:xfrm>
              <a:off x="0" y="-38100"/>
              <a:ext cx="4462915" cy="2125016"/>
            </a:xfrm>
            <a:prstGeom prst="rect">
              <a:avLst/>
            </a:prstGeom>
          </p:spPr>
          <p:txBody>
            <a:bodyPr lIns="254000" tIns="254000" rIns="254000" bIns="254000" rtlCol="0" anchor="ctr"/>
            <a:lstStyle/>
            <a:p>
              <a:pPr algn="l">
                <a:lnSpc>
                  <a:spcPts val="3359"/>
                </a:lnSpc>
              </a:pPr>
              <a:endParaRPr/>
            </a:p>
            <a:p>
              <a:pPr algn="l">
                <a:lnSpc>
                  <a:spcPts val="3359"/>
                </a:lnSpc>
              </a:pPr>
              <a:r>
                <a:rPr lang="en-US" sz="2399">
                  <a:solidFill>
                    <a:srgbClr val="FFFFFF"/>
                  </a:solidFill>
                  <a:latin typeface="Garet"/>
                  <a:ea typeface="Garet"/>
                  <a:cs typeface="Garet"/>
                  <a:sym typeface="Garet"/>
                </a:rPr>
                <a:t>   </a:t>
              </a:r>
            </a:p>
          </p:txBody>
        </p:sp>
      </p:grpSp>
      <p:pic>
        <p:nvPicPr>
          <p:cNvPr id="6" name="Picture 6"/>
          <p:cNvPicPr>
            <a:picLocks noChangeAspect="1"/>
          </p:cNvPicPr>
          <p:nvPr/>
        </p:nvPicPr>
        <p:blipFill>
          <a:blip r:embed="rId4"/>
          <a:srcRect/>
          <a:stretch>
            <a:fillRect/>
          </a:stretch>
        </p:blipFill>
        <p:spPr>
          <a:xfrm>
            <a:off x="671435" y="661978"/>
            <a:ext cx="744368" cy="331244"/>
          </a:xfrm>
          <a:prstGeom prst="rect">
            <a:avLst/>
          </a:prstGeom>
        </p:spPr>
      </p:pic>
      <p:sp>
        <p:nvSpPr>
          <p:cNvPr id="7" name="Freeform 7"/>
          <p:cNvSpPr/>
          <p:nvPr/>
        </p:nvSpPr>
        <p:spPr>
          <a:xfrm flipH="1">
            <a:off x="1415803" y="5067597"/>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9" name="Freeform 9"/>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1" name="Freeform 11"/>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2" name="Freeform 12"/>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3" name="Freeform 13"/>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sp>
        <p:nvSpPr>
          <p:cNvPr id="14" name="Freeform 14"/>
          <p:cNvSpPr/>
          <p:nvPr/>
        </p:nvSpPr>
        <p:spPr>
          <a:xfrm flipH="1">
            <a:off x="1415803" y="6127681"/>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5" name="Freeform 15"/>
          <p:cNvSpPr/>
          <p:nvPr/>
        </p:nvSpPr>
        <p:spPr>
          <a:xfrm flipH="1">
            <a:off x="1415803" y="7228771"/>
            <a:ext cx="268028" cy="249997"/>
          </a:xfrm>
          <a:custGeom>
            <a:avLst/>
            <a:gdLst/>
            <a:ahLst/>
            <a:cxnLst/>
            <a:rect l="l" t="t" r="r" b="b"/>
            <a:pathLst>
              <a:path w="268028" h="249997">
                <a:moveTo>
                  <a:pt x="268028" y="0"/>
                </a:moveTo>
                <a:lnTo>
                  <a:pt x="0" y="0"/>
                </a:lnTo>
                <a:lnTo>
                  <a:pt x="0" y="249997"/>
                </a:lnTo>
                <a:lnTo>
                  <a:pt x="268028" y="249997"/>
                </a:lnTo>
                <a:lnTo>
                  <a:pt x="268028"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16" name="TextBox 16"/>
          <p:cNvSpPr txBox="1"/>
          <p:nvPr/>
        </p:nvSpPr>
        <p:spPr>
          <a:xfrm>
            <a:off x="1415803" y="2271275"/>
            <a:ext cx="7512937"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HELPER COMPONENT</a:t>
            </a:r>
          </a:p>
        </p:txBody>
      </p:sp>
      <p:sp>
        <p:nvSpPr>
          <p:cNvPr id="17" name="TextBox 17"/>
          <p:cNvSpPr txBox="1"/>
          <p:nvPr/>
        </p:nvSpPr>
        <p:spPr>
          <a:xfrm>
            <a:off x="1943305" y="4964866"/>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Helper component lets you abstract things</a:t>
            </a:r>
          </a:p>
        </p:txBody>
      </p:sp>
      <p:sp>
        <p:nvSpPr>
          <p:cNvPr id="18" name="TextBox 18"/>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19" name="TextBox 19"/>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
        <p:nvSpPr>
          <p:cNvPr id="20" name="TextBox 20"/>
          <p:cNvSpPr txBox="1"/>
          <p:nvPr/>
        </p:nvSpPr>
        <p:spPr>
          <a:xfrm>
            <a:off x="1943305" y="6024951"/>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Keep state, perform calculations, etc</a:t>
            </a:r>
          </a:p>
        </p:txBody>
      </p:sp>
      <p:sp>
        <p:nvSpPr>
          <p:cNvPr id="21" name="TextBox 21"/>
          <p:cNvSpPr txBox="1"/>
          <p:nvPr/>
        </p:nvSpPr>
        <p:spPr>
          <a:xfrm>
            <a:off x="1943305" y="7126041"/>
            <a:ext cx="6559098" cy="834390"/>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Leverage it to make things simpler and repeatable</a:t>
            </a:r>
          </a:p>
        </p:txBody>
      </p:sp>
      <p:sp>
        <p:nvSpPr>
          <p:cNvPr id="22" name="Freeform 22"/>
          <p:cNvSpPr/>
          <p:nvPr/>
        </p:nvSpPr>
        <p:spPr>
          <a:xfrm>
            <a:off x="3115605" y="2965936"/>
            <a:ext cx="13757651" cy="5373577"/>
          </a:xfrm>
          <a:custGeom>
            <a:avLst/>
            <a:gdLst/>
            <a:ahLst/>
            <a:cxnLst/>
            <a:rect l="l" t="t" r="r" b="b"/>
            <a:pathLst>
              <a:path w="13757651" h="5373577">
                <a:moveTo>
                  <a:pt x="0" y="0"/>
                </a:moveTo>
                <a:lnTo>
                  <a:pt x="13757651" y="0"/>
                </a:lnTo>
                <a:lnTo>
                  <a:pt x="13757651" y="5373576"/>
                </a:lnTo>
                <a:lnTo>
                  <a:pt x="0" y="5373576"/>
                </a:lnTo>
                <a:lnTo>
                  <a:pt x="0" y="0"/>
                </a:lnTo>
                <a:close/>
              </a:path>
            </a:pathLst>
          </a:custGeom>
          <a:blipFill>
            <a:blip r:embed="rId11"/>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671435" y="661978"/>
            <a:ext cx="744368" cy="331244"/>
          </a:xfrm>
          <a:prstGeom prst="rect">
            <a:avLst/>
          </a:prstGeom>
        </p:spPr>
      </p:pic>
      <p:sp>
        <p:nvSpPr>
          <p:cNvPr id="4" name="Freeform 4"/>
          <p:cNvSpPr/>
          <p:nvPr/>
        </p:nvSpPr>
        <p:spPr>
          <a:xfrm>
            <a:off x="1790858"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2232441"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6" name="Freeform 6"/>
          <p:cNvSpPr/>
          <p:nvPr/>
        </p:nvSpPr>
        <p:spPr>
          <a:xfrm>
            <a:off x="2674023"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7" name="Freeform 7"/>
          <p:cNvSpPr/>
          <p:nvPr/>
        </p:nvSpPr>
        <p:spPr>
          <a:xfrm>
            <a:off x="3115605" y="661978"/>
            <a:ext cx="365831" cy="331244"/>
          </a:xfrm>
          <a:custGeom>
            <a:avLst/>
            <a:gdLst/>
            <a:ahLst/>
            <a:cxnLst/>
            <a:rect l="l" t="t" r="r" b="b"/>
            <a:pathLst>
              <a:path w="365831" h="331244">
                <a:moveTo>
                  <a:pt x="0" y="0"/>
                </a:moveTo>
                <a:lnTo>
                  <a:pt x="365831" y="0"/>
                </a:lnTo>
                <a:lnTo>
                  <a:pt x="365831"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8" name="Freeform 8"/>
          <p:cNvSpPr/>
          <p:nvPr/>
        </p:nvSpPr>
        <p:spPr>
          <a:xfrm>
            <a:off x="3557187" y="661978"/>
            <a:ext cx="365831" cy="331244"/>
          </a:xfrm>
          <a:custGeom>
            <a:avLst/>
            <a:gdLst/>
            <a:ahLst/>
            <a:cxnLst/>
            <a:rect l="l" t="t" r="r" b="b"/>
            <a:pathLst>
              <a:path w="365831" h="331244">
                <a:moveTo>
                  <a:pt x="0" y="0"/>
                </a:moveTo>
                <a:lnTo>
                  <a:pt x="365832" y="0"/>
                </a:lnTo>
                <a:lnTo>
                  <a:pt x="365832" y="331244"/>
                </a:lnTo>
                <a:lnTo>
                  <a:pt x="0" y="33124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9" name="Freeform 9"/>
          <p:cNvSpPr/>
          <p:nvPr/>
        </p:nvSpPr>
        <p:spPr>
          <a:xfrm>
            <a:off x="13577264" y="649239"/>
            <a:ext cx="2087036" cy="379461"/>
          </a:xfrm>
          <a:custGeom>
            <a:avLst/>
            <a:gdLst/>
            <a:ahLst/>
            <a:cxnLst/>
            <a:rect l="l" t="t" r="r" b="b"/>
            <a:pathLst>
              <a:path w="2087036" h="379461">
                <a:moveTo>
                  <a:pt x="0" y="0"/>
                </a:moveTo>
                <a:lnTo>
                  <a:pt x="2087036" y="0"/>
                </a:lnTo>
                <a:lnTo>
                  <a:pt x="2087036" y="379461"/>
                </a:lnTo>
                <a:lnTo>
                  <a:pt x="0" y="37946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sp>
        <p:nvSpPr>
          <p:cNvPr id="10" name="Freeform 10"/>
          <p:cNvSpPr/>
          <p:nvPr/>
        </p:nvSpPr>
        <p:spPr>
          <a:xfrm>
            <a:off x="6627910" y="1782247"/>
            <a:ext cx="10294291" cy="7989208"/>
          </a:xfrm>
          <a:custGeom>
            <a:avLst/>
            <a:gdLst/>
            <a:ahLst/>
            <a:cxnLst/>
            <a:rect l="l" t="t" r="r" b="b"/>
            <a:pathLst>
              <a:path w="10294291" h="7989208">
                <a:moveTo>
                  <a:pt x="0" y="0"/>
                </a:moveTo>
                <a:lnTo>
                  <a:pt x="10294291" y="0"/>
                </a:lnTo>
                <a:lnTo>
                  <a:pt x="10294291" y="7989208"/>
                </a:lnTo>
                <a:lnTo>
                  <a:pt x="0" y="7989208"/>
                </a:lnTo>
                <a:lnTo>
                  <a:pt x="0" y="0"/>
                </a:lnTo>
                <a:close/>
              </a:path>
            </a:pathLst>
          </a:custGeom>
          <a:blipFill>
            <a:blip r:embed="rId9"/>
            <a:stretch>
              <a:fillRect/>
            </a:stretch>
          </a:blipFill>
        </p:spPr>
        <p:txBody>
          <a:bodyPr/>
          <a:lstStyle/>
          <a:p>
            <a:endParaRPr lang="en-US"/>
          </a:p>
        </p:txBody>
      </p:sp>
      <p:sp>
        <p:nvSpPr>
          <p:cNvPr id="11" name="TextBox 11"/>
          <p:cNvSpPr txBox="1"/>
          <p:nvPr/>
        </p:nvSpPr>
        <p:spPr>
          <a:xfrm>
            <a:off x="671435" y="1420922"/>
            <a:ext cx="7512937" cy="30619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MAKES THINGS SIMPLER</a:t>
            </a:r>
          </a:p>
        </p:txBody>
      </p:sp>
      <p:sp>
        <p:nvSpPr>
          <p:cNvPr id="12" name="TextBox 12"/>
          <p:cNvSpPr txBox="1"/>
          <p:nvPr/>
        </p:nvSpPr>
        <p:spPr>
          <a:xfrm>
            <a:off x="15664300" y="661011"/>
            <a:ext cx="1952265" cy="336677"/>
          </a:xfrm>
          <a:prstGeom prst="rect">
            <a:avLst/>
          </a:prstGeom>
        </p:spPr>
        <p:txBody>
          <a:bodyPr lIns="0" tIns="0" rIns="0" bIns="0" rtlCol="0" anchor="t">
            <a:spAutoFit/>
          </a:bodyPr>
          <a:lstStyle/>
          <a:p>
            <a:pPr algn="r">
              <a:lnSpc>
                <a:spcPts val="2463"/>
              </a:lnSpc>
            </a:pPr>
            <a:r>
              <a:rPr lang="en-US" sz="2199">
                <a:solidFill>
                  <a:srgbClr val="FF63D8"/>
                </a:solidFill>
                <a:latin typeface="Arcade Gamer"/>
                <a:ea typeface="Arcade Gamer"/>
                <a:cs typeface="Arcade Gamer"/>
                <a:sym typeface="Arcade Gamer"/>
              </a:rPr>
              <a:t>PLAYER 2</a:t>
            </a:r>
          </a:p>
        </p:txBody>
      </p:sp>
      <p:sp>
        <p:nvSpPr>
          <p:cNvPr id="13" name="TextBox 13"/>
          <p:cNvSpPr txBox="1"/>
          <p:nvPr/>
        </p:nvSpPr>
        <p:spPr>
          <a:xfrm>
            <a:off x="6627910" y="692023"/>
            <a:ext cx="4244462" cy="336677"/>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HIGHSCORE </a:t>
            </a:r>
            <a:r>
              <a:rPr lang="en-US" sz="2199">
                <a:solidFill>
                  <a:srgbClr val="21EF80"/>
                </a:solidFill>
                <a:latin typeface="Arcade Gamer"/>
                <a:ea typeface="Arcade Gamer"/>
                <a:cs typeface="Arcade Gamer"/>
                <a:sym typeface="Arcade Gamer"/>
              </a:rPr>
              <a:t>2500</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6306052" y="4203817"/>
            <a:ext cx="11537494" cy="3679201"/>
          </a:xfrm>
          <a:custGeom>
            <a:avLst/>
            <a:gdLst/>
            <a:ahLst/>
            <a:cxnLst/>
            <a:rect l="l" t="t" r="r" b="b"/>
            <a:pathLst>
              <a:path w="11537494" h="3679201">
                <a:moveTo>
                  <a:pt x="0" y="0"/>
                </a:moveTo>
                <a:lnTo>
                  <a:pt x="11537494" y="0"/>
                </a:lnTo>
                <a:lnTo>
                  <a:pt x="11537494" y="3679201"/>
                </a:lnTo>
                <a:lnTo>
                  <a:pt x="0" y="3679201"/>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REMEMBER THAT PARSER WE NEEDED?</a:t>
            </a:r>
          </a:p>
        </p:txBody>
      </p:sp>
      <p:sp>
        <p:nvSpPr>
          <p:cNvPr id="17" name="TextBox 17"/>
          <p:cNvSpPr txBox="1"/>
          <p:nvPr/>
        </p:nvSpPr>
        <p:spPr>
          <a:xfrm>
            <a:off x="1028700" y="4745538"/>
            <a:ext cx="4692683" cy="16725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Disket Mono"/>
                <a:ea typeface="Disket Mono"/>
                <a:cs typeface="Disket Mono"/>
                <a:sym typeface="Disket Mono"/>
              </a:rPr>
              <a:t>Earlier we discovered we needed to parse the cartridge header. Let’s Parse it.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6732342" y="2181042"/>
            <a:ext cx="11335683" cy="5339372"/>
          </a:xfrm>
          <a:custGeom>
            <a:avLst/>
            <a:gdLst/>
            <a:ahLst/>
            <a:cxnLst/>
            <a:rect l="l" t="t" r="r" b="b"/>
            <a:pathLst>
              <a:path w="11335683" h="5339372">
                <a:moveTo>
                  <a:pt x="0" y="0"/>
                </a:moveTo>
                <a:lnTo>
                  <a:pt x="11335683" y="0"/>
                </a:lnTo>
                <a:lnTo>
                  <a:pt x="11335683" y="5339373"/>
                </a:lnTo>
                <a:lnTo>
                  <a:pt x="0" y="5339373"/>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99938" y="4206759"/>
            <a:ext cx="17888123" cy="2918219"/>
          </a:xfrm>
          <a:custGeom>
            <a:avLst/>
            <a:gdLst/>
            <a:ahLst/>
            <a:cxnLst/>
            <a:rect l="l" t="t" r="r" b="b"/>
            <a:pathLst>
              <a:path w="17888123" h="2918219">
                <a:moveTo>
                  <a:pt x="0" y="0"/>
                </a:moveTo>
                <a:lnTo>
                  <a:pt x="17888124" y="0"/>
                </a:lnTo>
                <a:lnTo>
                  <a:pt x="17888124" y="2918219"/>
                </a:lnTo>
                <a:lnTo>
                  <a:pt x="0" y="2918219"/>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552355"/>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PARSE IT</a:t>
            </a:r>
          </a:p>
        </p:txBody>
      </p:sp>
      <p:sp>
        <p:nvSpPr>
          <p:cNvPr id="18" name="TextBox 18"/>
          <p:cNvSpPr txBox="1"/>
          <p:nvPr/>
        </p:nvSpPr>
        <p:spPr>
          <a:xfrm>
            <a:off x="1028700" y="2934219"/>
            <a:ext cx="4943554" cy="834390"/>
          </a:xfrm>
          <a:prstGeom prst="rect">
            <a:avLst/>
          </a:prstGeom>
        </p:spPr>
        <p:txBody>
          <a:bodyPr lIns="0" tIns="0" rIns="0" bIns="0" rtlCol="0" anchor="t">
            <a:spAutoFit/>
          </a:bodyPr>
          <a:lstStyle/>
          <a:p>
            <a:pPr algn="ctr">
              <a:lnSpc>
                <a:spcPts val="3359"/>
              </a:lnSpc>
              <a:spcBef>
                <a:spcPct val="0"/>
              </a:spcBef>
            </a:pPr>
            <a:r>
              <a:rPr lang="en-US" sz="2399">
                <a:solidFill>
                  <a:srgbClr val="FFFFFF"/>
                </a:solidFill>
                <a:latin typeface="Disket Mono"/>
                <a:ea typeface="Disket Mono"/>
                <a:cs typeface="Disket Mono"/>
                <a:sym typeface="Disket Mono"/>
              </a:rPr>
              <a:t>FLATapi.</a:t>
            </a:r>
            <a:r>
              <a:rPr lang="en-US" sz="2399">
                <a:solidFill>
                  <a:srgbClr val="21EF80"/>
                </a:solidFill>
                <a:latin typeface="Disket Mono"/>
                <a:ea typeface="Disket Mono"/>
                <a:cs typeface="Disket Mono"/>
                <a:sym typeface="Disket Mono"/>
              </a:rPr>
              <a:t>getByte</a:t>
            </a:r>
            <a:r>
              <a:rPr lang="en-US" sz="2399">
                <a:solidFill>
                  <a:srgbClr val="FFFFFF"/>
                </a:solidFill>
                <a:latin typeface="Disket Mono"/>
                <a:ea typeface="Disket Mono"/>
                <a:cs typeface="Disket Mono"/>
                <a:sym typeface="Disket Mono"/>
              </a:rPr>
              <a:t>(FLATapI.</a:t>
            </a:r>
            <a:r>
              <a:rPr lang="en-US" sz="2399">
                <a:solidFill>
                  <a:srgbClr val="FF63D8"/>
                </a:solidFill>
                <a:latin typeface="Disket Mono"/>
                <a:ea typeface="Disket Mono"/>
                <a:cs typeface="Disket Mono"/>
                <a:sym typeface="Disket Mono"/>
              </a:rPr>
              <a:t>toAddr</a:t>
            </a:r>
            <a:r>
              <a:rPr lang="en-US" sz="2399">
                <a:solidFill>
                  <a:srgbClr val="FFFFFF"/>
                </a:solidFill>
                <a:latin typeface="Disket Mono"/>
                <a:ea typeface="Disket Mono"/>
                <a:cs typeface="Disket Mono"/>
                <a:sym typeface="Disket Mono"/>
              </a:rPr>
              <a:t>(ADDR_POINTER))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6"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07632" y="1949135"/>
            <a:ext cx="6451668" cy="10752781"/>
          </a:xfrm>
          <a:custGeom>
            <a:avLst/>
            <a:gdLst/>
            <a:ahLst/>
            <a:cxnLst/>
            <a:rect l="l" t="t" r="r" b="b"/>
            <a:pathLst>
              <a:path w="6451668" h="10752781">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4778692"/>
            <a:ext cx="8560485" cy="5093665"/>
            <a:chOff x="0" y="0"/>
            <a:chExt cx="2254613" cy="1341541"/>
          </a:xfrm>
        </p:grpSpPr>
        <p:sp>
          <p:nvSpPr>
            <p:cNvPr id="5" name="Freeform 5"/>
            <p:cNvSpPr/>
            <p:nvPr/>
          </p:nvSpPr>
          <p:spPr>
            <a:xfrm>
              <a:off x="0" y="0"/>
              <a:ext cx="2254613" cy="1341541"/>
            </a:xfrm>
            <a:custGeom>
              <a:avLst/>
              <a:gdLst/>
              <a:ahLst/>
              <a:cxnLst/>
              <a:rect l="l" t="t" r="r" b="b"/>
              <a:pathLst>
                <a:path w="2254613" h="1341541">
                  <a:moveTo>
                    <a:pt x="44315" y="0"/>
                  </a:moveTo>
                  <a:lnTo>
                    <a:pt x="2210299" y="0"/>
                  </a:lnTo>
                  <a:cubicBezTo>
                    <a:pt x="2222052" y="0"/>
                    <a:pt x="2233323" y="4669"/>
                    <a:pt x="2241634" y="12979"/>
                  </a:cubicBezTo>
                  <a:cubicBezTo>
                    <a:pt x="2249944" y="21290"/>
                    <a:pt x="2254613" y="32562"/>
                    <a:pt x="2254613" y="44315"/>
                  </a:cubicBezTo>
                  <a:lnTo>
                    <a:pt x="2254613" y="1297227"/>
                  </a:lnTo>
                  <a:cubicBezTo>
                    <a:pt x="2254613" y="1308980"/>
                    <a:pt x="2249944" y="1320251"/>
                    <a:pt x="2241634" y="1328562"/>
                  </a:cubicBezTo>
                  <a:cubicBezTo>
                    <a:pt x="2233323" y="1336873"/>
                    <a:pt x="2222052" y="1341541"/>
                    <a:pt x="2210299" y="1341541"/>
                  </a:cubicBezTo>
                  <a:lnTo>
                    <a:pt x="44315" y="1341541"/>
                  </a:lnTo>
                  <a:cubicBezTo>
                    <a:pt x="32562" y="1341541"/>
                    <a:pt x="21290" y="1336873"/>
                    <a:pt x="12979" y="1328562"/>
                  </a:cubicBezTo>
                  <a:cubicBezTo>
                    <a:pt x="4669" y="1320251"/>
                    <a:pt x="0" y="1308980"/>
                    <a:pt x="0" y="1297227"/>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txBody>
            <a:bodyPr/>
            <a:lstStyle/>
            <a:p>
              <a:endParaRPr lang="en-US"/>
            </a:p>
          </p:txBody>
        </p:sp>
        <p:sp>
          <p:nvSpPr>
            <p:cNvPr id="6" name="TextBox 6"/>
            <p:cNvSpPr txBox="1"/>
            <p:nvPr/>
          </p:nvSpPr>
          <p:spPr>
            <a:xfrm>
              <a:off x="0" y="-57150"/>
              <a:ext cx="2254613" cy="1398691"/>
            </a:xfrm>
            <a:prstGeom prst="rect">
              <a:avLst/>
            </a:prstGeom>
          </p:spPr>
          <p:txBody>
            <a:bodyPr lIns="254000" tIns="254000" rIns="254000" bIns="254000" rtlCol="0" anchor="t"/>
            <a:lstStyle/>
            <a:p>
              <a:pPr algn="l">
                <a:lnSpc>
                  <a:spcPts val="3359"/>
                </a:lnSpc>
              </a:pPr>
              <a:endParaRPr/>
            </a:p>
            <a:p>
              <a:pPr algn="l">
                <a:lnSpc>
                  <a:spcPts val="3359"/>
                </a:lnSpc>
              </a:pPr>
              <a:r>
                <a:rPr lang="en-US" sz="2399">
                  <a:solidFill>
                    <a:srgbClr val="FFFFFF"/>
                  </a:solidFill>
                  <a:latin typeface="Disket Mono"/>
                  <a:ea typeface="Disket Mono"/>
                  <a:cs typeface="Disket Mono"/>
                  <a:sym typeface="Disket Mono"/>
                </a:rPr>
                <a:t>     We will discuss a whole lot here today, not every topic will have the time and/or focus to be fully completed and discussed.</a:t>
              </a:r>
            </a:p>
            <a:p>
              <a:pPr algn="l">
                <a:lnSpc>
                  <a:spcPts val="3359"/>
                </a:lnSpc>
              </a:pPr>
              <a:r>
                <a:rPr lang="en-US" sz="2399">
                  <a:solidFill>
                    <a:srgbClr val="FFFFFF"/>
                  </a:solidFill>
                  <a:latin typeface="Disket Mono"/>
                  <a:ea typeface="Disket Mono"/>
                  <a:cs typeface="Disket Mono"/>
                  <a:sym typeface="Disket Mono"/>
                </a:rPr>
                <a:t>    </a:t>
              </a:r>
            </a:p>
            <a:p>
              <a:pPr algn="l">
                <a:lnSpc>
                  <a:spcPts val="3359"/>
                </a:lnSpc>
              </a:pPr>
              <a:r>
                <a:rPr lang="en-US" sz="2399">
                  <a:solidFill>
                    <a:srgbClr val="FFFFFF"/>
                  </a:solidFill>
                  <a:latin typeface="Disket Mono"/>
                  <a:ea typeface="Disket Mono"/>
                  <a:cs typeface="Disket Mono"/>
                  <a:sym typeface="Disket Mono"/>
                </a:rPr>
                <a:t>     curious on what a full plugin implementation and design looks like? I have published a fully working plugin on </a:t>
              </a:r>
              <a:r>
                <a:rPr lang="en-US" sz="2399" u="sng">
                  <a:solidFill>
                    <a:srgbClr val="FFFFFF"/>
                  </a:solidFill>
                  <a:latin typeface="Disket Mono"/>
                  <a:ea typeface="Disket Mono"/>
                  <a:cs typeface="Disket Mono"/>
                  <a:sym typeface="Disket Mono"/>
                  <a:hlinkClick r:id="rId6" tooltip="https://github.com/latonis/GBAnalyzer"/>
                </a:rPr>
                <a:t>github</a:t>
              </a:r>
              <a:r>
                <a:rPr lang="en-US" sz="2399">
                  <a:solidFill>
                    <a:srgbClr val="FFFFFF"/>
                  </a:solidFill>
                  <a:latin typeface="Disket Mono"/>
                  <a:ea typeface="Disket Mono"/>
                  <a:cs typeface="Disket Mono"/>
                  <a:sym typeface="Disket Mono"/>
                </a:rPr>
                <a:t> under the APACHE 2.0 license.</a:t>
              </a:r>
            </a:p>
          </p:txBody>
        </p:sp>
      </p:grpSp>
      <p:grpSp>
        <p:nvGrpSpPr>
          <p:cNvPr id="7" name="Group 7"/>
          <p:cNvGrpSpPr>
            <a:grpSpLocks noChangeAspect="1"/>
          </p:cNvGrpSpPr>
          <p:nvPr/>
        </p:nvGrpSpPr>
        <p:grpSpPr>
          <a:xfrm>
            <a:off x="11050460" y="2191889"/>
            <a:ext cx="5966012" cy="3579607"/>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l="-3333" r="-3333"/>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0" name="Freeform 10"/>
          <p:cNvSpPr/>
          <p:nvPr/>
        </p:nvSpPr>
        <p:spPr>
          <a:xfrm flipH="1">
            <a:off x="1626131" y="5458167"/>
            <a:ext cx="335928" cy="313329"/>
          </a:xfrm>
          <a:custGeom>
            <a:avLst/>
            <a:gdLst/>
            <a:ahLst/>
            <a:cxnLst/>
            <a:rect l="l" t="t" r="r" b="b"/>
            <a:pathLst>
              <a:path w="335928" h="313329">
                <a:moveTo>
                  <a:pt x="335928" y="0"/>
                </a:moveTo>
                <a:lnTo>
                  <a:pt x="0" y="0"/>
                </a:lnTo>
                <a:lnTo>
                  <a:pt x="0" y="313329"/>
                </a:lnTo>
                <a:lnTo>
                  <a:pt x="335928" y="313329"/>
                </a:lnTo>
                <a:lnTo>
                  <a:pt x="33592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pic>
        <p:nvPicPr>
          <p:cNvPr id="11" name="Picture 11"/>
          <p:cNvPicPr>
            <a:picLocks noChangeAspect="1"/>
          </p:cNvPicPr>
          <p:nvPr/>
        </p:nvPicPr>
        <p:blipFill>
          <a:blip r:embed="rId10"/>
          <a:srcRect/>
          <a:stretch>
            <a:fillRect/>
          </a:stretch>
        </p:blipFill>
        <p:spPr>
          <a:xfrm>
            <a:off x="16514932" y="719461"/>
            <a:ext cx="744368" cy="331244"/>
          </a:xfrm>
          <a:prstGeom prst="rect">
            <a:avLst/>
          </a:prstGeom>
        </p:spPr>
      </p:pic>
      <p:sp>
        <p:nvSpPr>
          <p:cNvPr id="12" name="Freeform 12"/>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sp>
        <p:nvSpPr>
          <p:cNvPr id="13" name="Freeform 13"/>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nvGrpSpPr>
          <p:cNvPr id="14" name="Group 14"/>
          <p:cNvGrpSpPr/>
          <p:nvPr/>
        </p:nvGrpSpPr>
        <p:grpSpPr>
          <a:xfrm>
            <a:off x="2486381" y="588745"/>
            <a:ext cx="1211480" cy="624416"/>
            <a:chOff x="0" y="0"/>
            <a:chExt cx="1615307" cy="832555"/>
          </a:xfrm>
        </p:grpSpPr>
        <p:sp>
          <p:nvSpPr>
            <p:cNvPr id="15" name="TextBox 15"/>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6" name="Freeform 16"/>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5">
                <a:extLst>
                  <a:ext uri="{96DAC541-7B7A-43D3-8B79-37D633B846F1}">
                    <asvg:svgBlip xmlns:asvg="http://schemas.microsoft.com/office/drawing/2016/SVG/main" r:embed="rId16"/>
                  </a:ext>
                </a:extLst>
              </a:blip>
              <a:stretch>
                <a:fillRect/>
              </a:stretch>
            </a:blipFill>
          </p:spPr>
          <p:txBody>
            <a:bodyPr/>
            <a:lstStyle/>
            <a:p>
              <a:endParaRPr lang="en-US"/>
            </a:p>
          </p:txBody>
        </p:sp>
      </p:grpSp>
      <p:grpSp>
        <p:nvGrpSpPr>
          <p:cNvPr id="17" name="Group 17"/>
          <p:cNvGrpSpPr/>
          <p:nvPr/>
        </p:nvGrpSpPr>
        <p:grpSpPr>
          <a:xfrm>
            <a:off x="5443716" y="729709"/>
            <a:ext cx="862336" cy="327152"/>
            <a:chOff x="0" y="0"/>
            <a:chExt cx="1149782" cy="436203"/>
          </a:xfrm>
        </p:grpSpPr>
        <p:sp>
          <p:nvSpPr>
            <p:cNvPr id="18" name="TextBox 18"/>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9" name="Freeform 19"/>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7">
                <a:extLst>
                  <a:ext uri="{96DAC541-7B7A-43D3-8B79-37D633B846F1}">
                    <asvg:svgBlip xmlns:asvg="http://schemas.microsoft.com/office/drawing/2016/SVG/main" r:embed="rId18"/>
                  </a:ext>
                </a:extLst>
              </a:blip>
              <a:stretch>
                <a:fillRect/>
              </a:stretch>
            </a:blipFill>
          </p:spPr>
          <p:txBody>
            <a:bodyPr/>
            <a:lstStyle/>
            <a:p>
              <a:endParaRPr lang="en-US"/>
            </a:p>
          </p:txBody>
        </p:sp>
      </p:grpSp>
      <p:grpSp>
        <p:nvGrpSpPr>
          <p:cNvPr id="20" name="Group 20"/>
          <p:cNvGrpSpPr/>
          <p:nvPr/>
        </p:nvGrpSpPr>
        <p:grpSpPr>
          <a:xfrm>
            <a:off x="4115755" y="703945"/>
            <a:ext cx="908861" cy="327152"/>
            <a:chOff x="0" y="0"/>
            <a:chExt cx="1211815" cy="436203"/>
          </a:xfrm>
        </p:grpSpPr>
        <p:sp>
          <p:nvSpPr>
            <p:cNvPr id="21" name="TextBox 21"/>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2" name="Freeform 22"/>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9">
                <a:extLst>
                  <a:ext uri="{96DAC541-7B7A-43D3-8B79-37D633B846F1}">
                    <asvg:svgBlip xmlns:asvg="http://schemas.microsoft.com/office/drawing/2016/SVG/main" r:embed="rId20"/>
                  </a:ext>
                </a:extLst>
              </a:blip>
              <a:stretch>
                <a:fillRect/>
              </a:stretch>
            </a:blipFill>
          </p:spPr>
          <p:txBody>
            <a:bodyPr/>
            <a:lstStyle/>
            <a:p>
              <a:endParaRPr lang="en-US"/>
            </a:p>
          </p:txBody>
        </p:sp>
      </p:grpSp>
      <p:pic>
        <p:nvPicPr>
          <p:cNvPr id="23" name="Picture 23"/>
          <p:cNvPicPr>
            <a:picLocks noChangeAspect="1"/>
          </p:cNvPicPr>
          <p:nvPr/>
        </p:nvPicPr>
        <p:blipFill>
          <a:blip r:embed="rId21"/>
          <a:srcRect/>
          <a:stretch>
            <a:fillRect/>
          </a:stretch>
        </p:blipFill>
        <p:spPr>
          <a:xfrm>
            <a:off x="16527434" y="5098352"/>
            <a:ext cx="978075" cy="934061"/>
          </a:xfrm>
          <a:prstGeom prst="rect">
            <a:avLst/>
          </a:prstGeom>
        </p:spPr>
      </p:pic>
      <p:sp>
        <p:nvSpPr>
          <p:cNvPr id="24" name="Freeform 24"/>
          <p:cNvSpPr/>
          <p:nvPr/>
        </p:nvSpPr>
        <p:spPr>
          <a:xfrm flipH="1">
            <a:off x="1626131" y="7571755"/>
            <a:ext cx="335928" cy="313329"/>
          </a:xfrm>
          <a:custGeom>
            <a:avLst/>
            <a:gdLst/>
            <a:ahLst/>
            <a:cxnLst/>
            <a:rect l="l" t="t" r="r" b="b"/>
            <a:pathLst>
              <a:path w="335928" h="313329">
                <a:moveTo>
                  <a:pt x="335928" y="0"/>
                </a:moveTo>
                <a:lnTo>
                  <a:pt x="0" y="0"/>
                </a:lnTo>
                <a:lnTo>
                  <a:pt x="0" y="313328"/>
                </a:lnTo>
                <a:lnTo>
                  <a:pt x="335928" y="313328"/>
                </a:lnTo>
                <a:lnTo>
                  <a:pt x="335928"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25" name="TextBox 25"/>
          <p:cNvSpPr txBox="1"/>
          <p:nvPr/>
        </p:nvSpPr>
        <p:spPr>
          <a:xfrm>
            <a:off x="1028700" y="2172839"/>
            <a:ext cx="8632045"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BEFORE WE START...</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10927319" y="2898298"/>
            <a:ext cx="6145723" cy="6626252"/>
          </a:xfrm>
          <a:custGeom>
            <a:avLst/>
            <a:gdLst/>
            <a:ahLst/>
            <a:cxnLst/>
            <a:rect l="l" t="t" r="r" b="b"/>
            <a:pathLst>
              <a:path w="6145723" h="6626252">
                <a:moveTo>
                  <a:pt x="0" y="0"/>
                </a:moveTo>
                <a:lnTo>
                  <a:pt x="6145722" y="0"/>
                </a:lnTo>
                <a:lnTo>
                  <a:pt x="6145722" y="6626253"/>
                </a:lnTo>
                <a:lnTo>
                  <a:pt x="0" y="6626253"/>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174851" y="4000500"/>
            <a:ext cx="8537729" cy="5823169"/>
          </a:xfrm>
          <a:custGeom>
            <a:avLst/>
            <a:gdLst/>
            <a:ahLst/>
            <a:cxnLst/>
            <a:rect l="l" t="t" r="r" b="b"/>
            <a:pathLst>
              <a:path w="8537729" h="5823169">
                <a:moveTo>
                  <a:pt x="0" y="0"/>
                </a:moveTo>
                <a:lnTo>
                  <a:pt x="8537729" y="0"/>
                </a:lnTo>
                <a:lnTo>
                  <a:pt x="8537729" y="5823169"/>
                </a:lnTo>
                <a:lnTo>
                  <a:pt x="0" y="5823169"/>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552355"/>
            <a:ext cx="17039325" cy="20713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CONVERTING THE BYTES TO INFORMATION</a:t>
            </a:r>
          </a:p>
        </p:txBody>
      </p:sp>
      <p:sp>
        <p:nvSpPr>
          <p:cNvPr id="18" name="Freeform 18"/>
          <p:cNvSpPr/>
          <p:nvPr/>
        </p:nvSpPr>
        <p:spPr>
          <a:xfrm>
            <a:off x="4437552" y="183260"/>
            <a:ext cx="9760757" cy="9920479"/>
          </a:xfrm>
          <a:custGeom>
            <a:avLst/>
            <a:gdLst/>
            <a:ahLst/>
            <a:cxnLst/>
            <a:rect l="l" t="t" r="r" b="b"/>
            <a:pathLst>
              <a:path w="9760757" h="9920479">
                <a:moveTo>
                  <a:pt x="0" y="0"/>
                </a:moveTo>
                <a:lnTo>
                  <a:pt x="9760757" y="0"/>
                </a:lnTo>
                <a:lnTo>
                  <a:pt x="9760757" y="9920478"/>
                </a:lnTo>
                <a:lnTo>
                  <a:pt x="0" y="9920478"/>
                </a:lnTo>
                <a:lnTo>
                  <a:pt x="0" y="0"/>
                </a:lnTo>
                <a:close/>
              </a:path>
            </a:pathLst>
          </a:custGeom>
          <a:blipFill>
            <a:blip r:embed="rId17"/>
            <a:stretch>
              <a:fillRect/>
            </a:stretch>
          </a:blipFill>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Lst>
  </p:timing>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484482" y="5756093"/>
            <a:ext cx="10473803" cy="4241611"/>
          </a:xfrm>
          <a:custGeom>
            <a:avLst/>
            <a:gdLst/>
            <a:ahLst/>
            <a:cxnLst/>
            <a:rect l="l" t="t" r="r" b="b"/>
            <a:pathLst>
              <a:path w="10473803" h="4241611">
                <a:moveTo>
                  <a:pt x="0" y="0"/>
                </a:moveTo>
                <a:lnTo>
                  <a:pt x="10473803" y="0"/>
                </a:lnTo>
                <a:lnTo>
                  <a:pt x="10473803" y="4241611"/>
                </a:lnTo>
                <a:lnTo>
                  <a:pt x="0" y="4241611"/>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972684" y="2828933"/>
            <a:ext cx="8286616" cy="4270794"/>
          </a:xfrm>
          <a:custGeom>
            <a:avLst/>
            <a:gdLst/>
            <a:ahLst/>
            <a:cxnLst/>
            <a:rect l="l" t="t" r="r" b="b"/>
            <a:pathLst>
              <a:path w="8286616" h="4270794">
                <a:moveTo>
                  <a:pt x="0" y="0"/>
                </a:moveTo>
                <a:lnTo>
                  <a:pt x="8286616" y="0"/>
                </a:lnTo>
                <a:lnTo>
                  <a:pt x="8286616" y="4270794"/>
                </a:lnTo>
                <a:lnTo>
                  <a:pt x="0" y="4270794"/>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VERIFYING HEADER INFO</a:t>
            </a:r>
          </a:p>
        </p:txBody>
      </p:sp>
      <p:sp>
        <p:nvSpPr>
          <p:cNvPr id="18" name="TextBox 18"/>
          <p:cNvSpPr txBox="1"/>
          <p:nvPr/>
        </p:nvSpPr>
        <p:spPr>
          <a:xfrm>
            <a:off x="1028700" y="3645352"/>
            <a:ext cx="4692683" cy="16725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Disket Mono"/>
                <a:ea typeface="Disket Mono"/>
                <a:cs typeface="Disket Mono"/>
                <a:sym typeface="Disket Mono"/>
              </a:rPr>
              <a:t>Luckily, if we parse correctly, we can verify it with a checksum.</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6306052" y="2365165"/>
            <a:ext cx="10882371" cy="8324484"/>
          </a:xfrm>
          <a:custGeom>
            <a:avLst/>
            <a:gdLst/>
            <a:ahLst/>
            <a:cxnLst/>
            <a:rect l="l" t="t" r="r" b="b"/>
            <a:pathLst>
              <a:path w="10882371" h="8324484">
                <a:moveTo>
                  <a:pt x="0" y="0"/>
                </a:moveTo>
                <a:lnTo>
                  <a:pt x="10882371" y="0"/>
                </a:lnTo>
                <a:lnTo>
                  <a:pt x="10882371" y="8324484"/>
                </a:lnTo>
                <a:lnTo>
                  <a:pt x="0" y="832448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GOOD INFO? GOOD!</a:t>
            </a:r>
          </a:p>
        </p:txBody>
      </p:sp>
      <p:sp>
        <p:nvSpPr>
          <p:cNvPr id="17" name="TextBox 17"/>
          <p:cNvSpPr txBox="1"/>
          <p:nvPr/>
        </p:nvSpPr>
        <p:spPr>
          <a:xfrm>
            <a:off x="1028700" y="3645352"/>
            <a:ext cx="4692683" cy="20916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Disket Mono"/>
                <a:ea typeface="Disket Mono"/>
                <a:cs typeface="Disket Mono"/>
                <a:sym typeface="Disket Mono"/>
              </a:rPr>
              <a:t>As we know if we parsed things correctly, we can now display it to the user for quick info.</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1909558" y="2962437"/>
            <a:ext cx="4396494" cy="6681602"/>
          </a:xfrm>
          <a:custGeom>
            <a:avLst/>
            <a:gdLst/>
            <a:ahLst/>
            <a:cxnLst/>
            <a:rect l="l" t="t" r="r" b="b"/>
            <a:pathLst>
              <a:path w="4396494" h="6681602">
                <a:moveTo>
                  <a:pt x="0" y="0"/>
                </a:moveTo>
                <a:lnTo>
                  <a:pt x="4396494" y="0"/>
                </a:lnTo>
                <a:lnTo>
                  <a:pt x="4396494" y="6681603"/>
                </a:lnTo>
                <a:lnTo>
                  <a:pt x="0" y="6681603"/>
                </a:lnTo>
                <a:lnTo>
                  <a:pt x="0" y="0"/>
                </a:lnTo>
                <a:close/>
              </a:path>
            </a:pathLst>
          </a:custGeom>
          <a:blipFill>
            <a:blip r:embed="rId15"/>
            <a:stretch>
              <a:fillRect/>
            </a:stretch>
          </a:blipFill>
        </p:spPr>
        <p:txBody>
          <a:bodyPr/>
          <a:lstStyle/>
          <a:p>
            <a:endParaRPr lang="en-US"/>
          </a:p>
        </p:txBody>
      </p:sp>
      <p:sp>
        <p:nvSpPr>
          <p:cNvPr id="16" name="Freeform 16"/>
          <p:cNvSpPr/>
          <p:nvPr/>
        </p:nvSpPr>
        <p:spPr>
          <a:xfrm>
            <a:off x="8200053" y="4252186"/>
            <a:ext cx="8796438" cy="4618130"/>
          </a:xfrm>
          <a:custGeom>
            <a:avLst/>
            <a:gdLst/>
            <a:ahLst/>
            <a:cxnLst/>
            <a:rect l="l" t="t" r="r" b="b"/>
            <a:pathLst>
              <a:path w="8796438" h="4618130">
                <a:moveTo>
                  <a:pt x="0" y="0"/>
                </a:moveTo>
                <a:lnTo>
                  <a:pt x="8796438" y="0"/>
                </a:lnTo>
                <a:lnTo>
                  <a:pt x="8796438" y="4618130"/>
                </a:lnTo>
                <a:lnTo>
                  <a:pt x="0" y="4618130"/>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WHO KNOWS TETRIS?</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1012488" y="3300291"/>
            <a:ext cx="8024255" cy="5958009"/>
          </a:xfrm>
          <a:custGeom>
            <a:avLst/>
            <a:gdLst/>
            <a:ahLst/>
            <a:cxnLst/>
            <a:rect l="l" t="t" r="r" b="b"/>
            <a:pathLst>
              <a:path w="8024255" h="5958009">
                <a:moveTo>
                  <a:pt x="0" y="0"/>
                </a:moveTo>
                <a:lnTo>
                  <a:pt x="8024255" y="0"/>
                </a:lnTo>
                <a:lnTo>
                  <a:pt x="8024255" y="5958009"/>
                </a:lnTo>
                <a:lnTo>
                  <a:pt x="0" y="5958009"/>
                </a:lnTo>
                <a:lnTo>
                  <a:pt x="0" y="0"/>
                </a:lnTo>
                <a:close/>
              </a:path>
            </a:pathLst>
          </a:custGeom>
          <a:blipFill>
            <a:blip r:embed="rId15"/>
            <a:stretch>
              <a:fillRect/>
            </a:stretch>
          </a:blipFill>
        </p:spPr>
        <p:txBody>
          <a:bodyPr/>
          <a:lstStyle/>
          <a:p>
            <a:endParaRPr lang="en-US"/>
          </a:p>
        </p:txBody>
      </p:sp>
      <p:sp>
        <p:nvSpPr>
          <p:cNvPr id="16" name="Freeform 16"/>
          <p:cNvSpPr/>
          <p:nvPr/>
        </p:nvSpPr>
        <p:spPr>
          <a:xfrm>
            <a:off x="10249282" y="2881178"/>
            <a:ext cx="6796236" cy="6796236"/>
          </a:xfrm>
          <a:custGeom>
            <a:avLst/>
            <a:gdLst/>
            <a:ahLst/>
            <a:cxnLst/>
            <a:rect l="l" t="t" r="r" b="b"/>
            <a:pathLst>
              <a:path w="6796236" h="6796236">
                <a:moveTo>
                  <a:pt x="0" y="0"/>
                </a:moveTo>
                <a:lnTo>
                  <a:pt x="6796235" y="0"/>
                </a:lnTo>
                <a:lnTo>
                  <a:pt x="6796235" y="6796235"/>
                </a:lnTo>
                <a:lnTo>
                  <a:pt x="0" y="6796235"/>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640657"/>
            <a:ext cx="17039325" cy="968883"/>
          </a:xfrm>
          <a:prstGeom prst="rect">
            <a:avLst/>
          </a:prstGeom>
        </p:spPr>
        <p:txBody>
          <a:bodyPr lIns="0" tIns="0" rIns="0" bIns="0" rtlCol="0" anchor="t">
            <a:spAutoFit/>
          </a:bodyPr>
          <a:lstStyle/>
          <a:p>
            <a:pPr algn="l">
              <a:lnSpc>
                <a:spcPts val="7056"/>
              </a:lnSpc>
            </a:pPr>
            <a:r>
              <a:rPr lang="en-US" sz="6300">
                <a:solidFill>
                  <a:srgbClr val="FF63D8"/>
                </a:solidFill>
                <a:latin typeface="Arcade Gamer"/>
                <a:ea typeface="Arcade Gamer"/>
                <a:cs typeface="Arcade Gamer"/>
                <a:sym typeface="Arcade Gamer"/>
              </a:rPr>
              <a:t>VARIOUS VERSIONS OF TETRIS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92985" y="2365165"/>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770982" y="3718905"/>
            <a:ext cx="4965036" cy="4460775"/>
          </a:xfrm>
          <a:custGeom>
            <a:avLst/>
            <a:gdLst/>
            <a:ahLst/>
            <a:cxnLst/>
            <a:rect l="l" t="t" r="r" b="b"/>
            <a:pathLst>
              <a:path w="4965036" h="4460775">
                <a:moveTo>
                  <a:pt x="0" y="0"/>
                </a:moveTo>
                <a:lnTo>
                  <a:pt x="4965036" y="0"/>
                </a:lnTo>
                <a:lnTo>
                  <a:pt x="4965036" y="4460775"/>
                </a:lnTo>
                <a:lnTo>
                  <a:pt x="0" y="4460775"/>
                </a:lnTo>
                <a:lnTo>
                  <a:pt x="0" y="0"/>
                </a:lnTo>
                <a:close/>
              </a:path>
            </a:pathLst>
          </a:custGeom>
          <a:blipFill>
            <a:blip r:embed="rId4"/>
            <a:stretch>
              <a:fillRect/>
            </a:stretch>
          </a:blipFill>
        </p:spPr>
        <p:txBody>
          <a:bodyPr/>
          <a:lstStyle/>
          <a:p>
            <a:endParaRPr lang="en-US"/>
          </a:p>
        </p:txBody>
      </p:sp>
      <p:pic>
        <p:nvPicPr>
          <p:cNvPr id="4" name="Picture 4"/>
          <p:cNvPicPr>
            <a:picLocks noChangeAspect="1"/>
          </p:cNvPicPr>
          <p:nvPr/>
        </p:nvPicPr>
        <p:blipFill>
          <a:blip r:embed="rId5"/>
          <a:srcRect/>
          <a:stretch>
            <a:fillRect/>
          </a:stretch>
        </p:blipFill>
        <p:spPr>
          <a:xfrm>
            <a:off x="16514932" y="719461"/>
            <a:ext cx="744368" cy="331244"/>
          </a:xfrm>
          <a:prstGeom prst="rect">
            <a:avLst/>
          </a:prstGeom>
        </p:spPr>
      </p:pic>
      <p:sp>
        <p:nvSpPr>
          <p:cNvPr id="5" name="Freeform 5"/>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6" name="Freeform 6"/>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7" name="Group 7"/>
          <p:cNvGrpSpPr/>
          <p:nvPr/>
        </p:nvGrpSpPr>
        <p:grpSpPr>
          <a:xfrm>
            <a:off x="2486381" y="588745"/>
            <a:ext cx="1211480" cy="624416"/>
            <a:chOff x="0" y="0"/>
            <a:chExt cx="1615307" cy="832555"/>
          </a:xfrm>
        </p:grpSpPr>
        <p:sp>
          <p:nvSpPr>
            <p:cNvPr id="8" name="TextBox 8"/>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9" name="Freeform 9"/>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grpSp>
        <p:nvGrpSpPr>
          <p:cNvPr id="10" name="Group 10"/>
          <p:cNvGrpSpPr/>
          <p:nvPr/>
        </p:nvGrpSpPr>
        <p:grpSpPr>
          <a:xfrm>
            <a:off x="5443716" y="729709"/>
            <a:ext cx="862336" cy="327152"/>
            <a:chOff x="0" y="0"/>
            <a:chExt cx="1149782" cy="436203"/>
          </a:xfrm>
        </p:grpSpPr>
        <p:sp>
          <p:nvSpPr>
            <p:cNvPr id="11" name="TextBox 11"/>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2" name="Freeform 12"/>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3" name="Group 13"/>
          <p:cNvGrpSpPr/>
          <p:nvPr/>
        </p:nvGrpSpPr>
        <p:grpSpPr>
          <a:xfrm>
            <a:off x="4115755" y="703945"/>
            <a:ext cx="908861" cy="327152"/>
            <a:chOff x="0" y="0"/>
            <a:chExt cx="1211815" cy="436203"/>
          </a:xfrm>
        </p:grpSpPr>
        <p:sp>
          <p:nvSpPr>
            <p:cNvPr id="14" name="TextBox 14"/>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5" name="Freeform 15"/>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sp>
        <p:nvSpPr>
          <p:cNvPr id="16" name="Freeform 16"/>
          <p:cNvSpPr/>
          <p:nvPr/>
        </p:nvSpPr>
        <p:spPr>
          <a:xfrm>
            <a:off x="2111063" y="3718905"/>
            <a:ext cx="4328347" cy="4460775"/>
          </a:xfrm>
          <a:custGeom>
            <a:avLst/>
            <a:gdLst/>
            <a:ahLst/>
            <a:cxnLst/>
            <a:rect l="l" t="t" r="r" b="b"/>
            <a:pathLst>
              <a:path w="4328347" h="4460775">
                <a:moveTo>
                  <a:pt x="0" y="0"/>
                </a:moveTo>
                <a:lnTo>
                  <a:pt x="4328347" y="0"/>
                </a:lnTo>
                <a:lnTo>
                  <a:pt x="4328347" y="4460775"/>
                </a:lnTo>
                <a:lnTo>
                  <a:pt x="0" y="4460775"/>
                </a:lnTo>
                <a:lnTo>
                  <a:pt x="0" y="0"/>
                </a:lnTo>
                <a:close/>
              </a:path>
            </a:pathLst>
          </a:custGeom>
          <a:blipFill>
            <a:blip r:embed="rId16"/>
            <a:stretch>
              <a:fillRect l="-1529" r="-1529"/>
            </a:stretch>
          </a:blipFill>
        </p:spPr>
        <p:txBody>
          <a:bodyPr/>
          <a:lstStyle/>
          <a:p>
            <a:endParaRPr lang="en-US"/>
          </a:p>
        </p:txBody>
      </p:sp>
      <p:grpSp>
        <p:nvGrpSpPr>
          <p:cNvPr id="17" name="Group 17"/>
          <p:cNvGrpSpPr/>
          <p:nvPr/>
        </p:nvGrpSpPr>
        <p:grpSpPr>
          <a:xfrm>
            <a:off x="674315" y="3047691"/>
            <a:ext cx="16475055" cy="5603911"/>
            <a:chOff x="0" y="0"/>
            <a:chExt cx="21966740" cy="7471881"/>
          </a:xfrm>
        </p:grpSpPr>
        <p:sp>
          <p:nvSpPr>
            <p:cNvPr id="18" name="Freeform 18"/>
            <p:cNvSpPr/>
            <p:nvPr/>
          </p:nvSpPr>
          <p:spPr>
            <a:xfrm>
              <a:off x="0" y="0"/>
              <a:ext cx="10388986" cy="7471881"/>
            </a:xfrm>
            <a:custGeom>
              <a:avLst/>
              <a:gdLst/>
              <a:ahLst/>
              <a:cxnLst/>
              <a:rect l="l" t="t" r="r" b="b"/>
              <a:pathLst>
                <a:path w="10388986" h="7471881">
                  <a:moveTo>
                    <a:pt x="0" y="0"/>
                  </a:moveTo>
                  <a:lnTo>
                    <a:pt x="10388986" y="0"/>
                  </a:lnTo>
                  <a:lnTo>
                    <a:pt x="10388986" y="7471881"/>
                  </a:lnTo>
                  <a:lnTo>
                    <a:pt x="0" y="7471881"/>
                  </a:lnTo>
                  <a:lnTo>
                    <a:pt x="0" y="0"/>
                  </a:lnTo>
                  <a:close/>
                </a:path>
              </a:pathLst>
            </a:custGeom>
            <a:blipFill>
              <a:blip r:embed="rId17"/>
              <a:stretch>
                <a:fillRect/>
              </a:stretch>
            </a:blipFill>
          </p:spPr>
          <p:txBody>
            <a:bodyPr/>
            <a:lstStyle/>
            <a:p>
              <a:endParaRPr lang="en-US"/>
            </a:p>
          </p:txBody>
        </p:sp>
        <p:sp>
          <p:nvSpPr>
            <p:cNvPr id="19" name="Freeform 19"/>
            <p:cNvSpPr/>
            <p:nvPr/>
          </p:nvSpPr>
          <p:spPr>
            <a:xfrm>
              <a:off x="11577754" y="0"/>
              <a:ext cx="10388986" cy="7471881"/>
            </a:xfrm>
            <a:custGeom>
              <a:avLst/>
              <a:gdLst/>
              <a:ahLst/>
              <a:cxnLst/>
              <a:rect l="l" t="t" r="r" b="b"/>
              <a:pathLst>
                <a:path w="10388986" h="7471881">
                  <a:moveTo>
                    <a:pt x="0" y="0"/>
                  </a:moveTo>
                  <a:lnTo>
                    <a:pt x="10388986" y="0"/>
                  </a:lnTo>
                  <a:lnTo>
                    <a:pt x="10388986" y="7471881"/>
                  </a:lnTo>
                  <a:lnTo>
                    <a:pt x="0" y="7471881"/>
                  </a:lnTo>
                  <a:lnTo>
                    <a:pt x="0" y="0"/>
                  </a:lnTo>
                  <a:close/>
                </a:path>
              </a:pathLst>
            </a:custGeom>
            <a:blipFill>
              <a:blip r:embed="rId18"/>
              <a:stretch>
                <a:fillRect/>
              </a:stretch>
            </a:blipFill>
          </p:spPr>
          <p:txBody>
            <a:bodyPr/>
            <a:lstStyle/>
            <a:p>
              <a:endParaRPr lang="en-US"/>
            </a:p>
          </p:txBody>
        </p:sp>
      </p:grpSp>
      <p:sp>
        <p:nvSpPr>
          <p:cNvPr id="20" name="TextBox 20"/>
          <p:cNvSpPr txBox="1"/>
          <p:nvPr/>
        </p:nvSpPr>
        <p:spPr>
          <a:xfrm>
            <a:off x="1028700" y="1640657"/>
            <a:ext cx="17039325" cy="968883"/>
          </a:xfrm>
          <a:prstGeom prst="rect">
            <a:avLst/>
          </a:prstGeom>
        </p:spPr>
        <p:txBody>
          <a:bodyPr lIns="0" tIns="0" rIns="0" bIns="0" rtlCol="0" anchor="t">
            <a:spAutoFit/>
          </a:bodyPr>
          <a:lstStyle/>
          <a:p>
            <a:pPr algn="l">
              <a:lnSpc>
                <a:spcPts val="7056"/>
              </a:lnSpc>
            </a:pPr>
            <a:r>
              <a:rPr lang="en-US" sz="6300">
                <a:solidFill>
                  <a:srgbClr val="FF63D8"/>
                </a:solidFill>
                <a:latin typeface="Arcade Gamer"/>
                <a:ea typeface="Arcade Gamer"/>
                <a:cs typeface="Arcade Gamer"/>
                <a:sym typeface="Arcade Gamer"/>
              </a:rPr>
              <a:t>VARIOUS VERSIONS OF TETRIS</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21" name="Freeform 21"/>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22" name="Picture 22"/>
          <p:cNvPicPr>
            <a:picLocks noChangeAspect="1"/>
          </p:cNvPicPr>
          <p:nvPr/>
        </p:nvPicPr>
        <p:blipFill>
          <a:blip r:embed="rId24"/>
          <a:srcRect/>
          <a:stretch>
            <a:fillRect/>
          </a:stretch>
        </p:blipFill>
        <p:spPr>
          <a:xfrm>
            <a:off x="4751254" y="6789831"/>
            <a:ext cx="971251" cy="1103694"/>
          </a:xfrm>
          <a:prstGeom prst="rect">
            <a:avLst/>
          </a:prstGeom>
        </p:spPr>
      </p:pic>
      <p:pic>
        <p:nvPicPr>
          <p:cNvPr id="23" name="Picture 23"/>
          <p:cNvPicPr>
            <a:picLocks noChangeAspect="1"/>
          </p:cNvPicPr>
          <p:nvPr/>
        </p:nvPicPr>
        <p:blipFill>
          <a:blip r:embed="rId25"/>
          <a:srcRect/>
          <a:stretch>
            <a:fillRect/>
          </a:stretch>
        </p:blipFill>
        <p:spPr>
          <a:xfrm>
            <a:off x="11868886" y="6773499"/>
            <a:ext cx="1003961" cy="1120026"/>
          </a:xfrm>
          <a:prstGeom prst="rect">
            <a:avLst/>
          </a:prstGeom>
        </p:spPr>
      </p:pic>
      <p:sp>
        <p:nvSpPr>
          <p:cNvPr id="24" name="TextBox 24"/>
          <p:cNvSpPr txBox="1"/>
          <p:nvPr/>
        </p:nvSpPr>
        <p:spPr>
          <a:xfrm>
            <a:off x="2719050" y="2443961"/>
            <a:ext cx="12849901" cy="249618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NEXT USE CASE: I/O</a:t>
            </a:r>
          </a:p>
        </p:txBody>
      </p:sp>
      <p:pic>
        <p:nvPicPr>
          <p:cNvPr id="25" name="Picture 25"/>
          <p:cNvPicPr>
            <a:picLocks noChangeAspect="1"/>
          </p:cNvPicPr>
          <p:nvPr/>
        </p:nvPicPr>
        <p:blipFill>
          <a:blip r:embed="rId26"/>
          <a:srcRect/>
          <a:stretch>
            <a:fillRect/>
          </a:stretch>
        </p:blipFill>
        <p:spPr>
          <a:xfrm>
            <a:off x="2719050" y="2222014"/>
            <a:ext cx="517579" cy="539145"/>
          </a:xfrm>
          <a:prstGeom prst="rect">
            <a:avLst/>
          </a:prstGeom>
        </p:spPr>
      </p:pic>
      <p:pic>
        <p:nvPicPr>
          <p:cNvPr id="26" name="Picture 26"/>
          <p:cNvPicPr>
            <a:picLocks noChangeAspect="1"/>
          </p:cNvPicPr>
          <p:nvPr/>
        </p:nvPicPr>
        <p:blipFill>
          <a:blip r:embed="rId26"/>
          <a:srcRect/>
          <a:stretch>
            <a:fillRect/>
          </a:stretch>
        </p:blipFill>
        <p:spPr>
          <a:xfrm>
            <a:off x="15104488" y="2491586"/>
            <a:ext cx="517579" cy="539145"/>
          </a:xfrm>
          <a:prstGeom prst="rect">
            <a:avLst/>
          </a:prstGeom>
        </p:spPr>
      </p:pic>
      <p:sp>
        <p:nvSpPr>
          <p:cNvPr id="27" name="Freeform 27"/>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8" name="Freeform 28"/>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9" name="Freeform 29"/>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30" name="Freeform 30"/>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31" name="Freeform 31"/>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3" name="Freeform 33"/>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4" name="Freeform 34"/>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5" name="Freeform 35"/>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6" name="Freeform 36"/>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6480676" y="4124099"/>
            <a:ext cx="11124133" cy="4584039"/>
          </a:xfrm>
          <a:custGeom>
            <a:avLst/>
            <a:gdLst/>
            <a:ahLst/>
            <a:cxnLst/>
            <a:rect l="l" t="t" r="r" b="b"/>
            <a:pathLst>
              <a:path w="11124133" h="4584039">
                <a:moveTo>
                  <a:pt x="0" y="0"/>
                </a:moveTo>
                <a:lnTo>
                  <a:pt x="11124133" y="0"/>
                </a:lnTo>
                <a:lnTo>
                  <a:pt x="11124133" y="4584039"/>
                </a:lnTo>
                <a:lnTo>
                  <a:pt x="0" y="4584039"/>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GOING FROM THIS ...</a:t>
            </a:r>
          </a:p>
        </p:txBody>
      </p:sp>
      <p:sp>
        <p:nvSpPr>
          <p:cNvPr id="17" name="TextBox 17"/>
          <p:cNvSpPr txBox="1"/>
          <p:nvPr/>
        </p:nvSpPr>
        <p:spPr>
          <a:xfrm>
            <a:off x="1028700" y="3645352"/>
            <a:ext cx="4692683" cy="1672590"/>
          </a:xfrm>
          <a:prstGeom prst="rect">
            <a:avLst/>
          </a:prstGeom>
        </p:spPr>
        <p:txBody>
          <a:bodyPr lIns="0" tIns="0" rIns="0" bIns="0" rtlCol="0" anchor="t">
            <a:spAutoFit/>
          </a:bodyPr>
          <a:lstStyle/>
          <a:p>
            <a:pPr algn="l">
              <a:lnSpc>
                <a:spcPts val="3359"/>
              </a:lnSpc>
              <a:spcBef>
                <a:spcPct val="0"/>
              </a:spcBef>
            </a:pPr>
            <a:r>
              <a:rPr lang="en-US" sz="2399">
                <a:solidFill>
                  <a:srgbClr val="FFFFFF"/>
                </a:solidFill>
                <a:latin typeface="Disket Mono"/>
                <a:ea typeface="Disket Mono"/>
                <a:cs typeface="Disket Mono"/>
                <a:sym typeface="Disket Mono"/>
              </a:rPr>
              <a:t>A bit ago, I showed the hardware address table, let’s use that context!</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5874884" y="4316527"/>
            <a:ext cx="11225004" cy="4397424"/>
          </a:xfrm>
          <a:custGeom>
            <a:avLst/>
            <a:gdLst/>
            <a:ahLst/>
            <a:cxnLst/>
            <a:rect l="l" t="t" r="r" b="b"/>
            <a:pathLst>
              <a:path w="11225004" h="4397424">
                <a:moveTo>
                  <a:pt x="0" y="0"/>
                </a:moveTo>
                <a:lnTo>
                  <a:pt x="11225004" y="0"/>
                </a:lnTo>
                <a:lnTo>
                  <a:pt x="11225004" y="4397424"/>
                </a:lnTo>
                <a:lnTo>
                  <a:pt x="0" y="439742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TO THIS ...</a:t>
            </a:r>
          </a:p>
        </p:txBody>
      </p:sp>
      <p:sp>
        <p:nvSpPr>
          <p:cNvPr id="17" name="TextBox 17"/>
          <p:cNvSpPr txBox="1"/>
          <p:nvPr/>
        </p:nvSpPr>
        <p:spPr>
          <a:xfrm>
            <a:off x="1028700" y="4913768"/>
            <a:ext cx="3995916" cy="3107691"/>
          </a:xfrm>
          <a:prstGeom prst="rect">
            <a:avLst/>
          </a:prstGeom>
        </p:spPr>
        <p:txBody>
          <a:bodyPr lIns="0" tIns="0" rIns="0" bIns="0" rtlCol="0" anchor="t">
            <a:spAutoFit/>
          </a:bodyPr>
          <a:lstStyle/>
          <a:p>
            <a:pPr algn="l">
              <a:lnSpc>
                <a:spcPts val="6159"/>
              </a:lnSpc>
            </a:pPr>
            <a:r>
              <a:rPr lang="en-US" sz="4399">
                <a:solidFill>
                  <a:srgbClr val="FFFFFF"/>
                </a:solidFill>
                <a:latin typeface="Disket Mono"/>
                <a:ea typeface="Disket Mono"/>
                <a:cs typeface="Disket Mono"/>
                <a:sym typeface="Disket Mono"/>
              </a:rPr>
              <a:t>SHowing Hardware (I/O)</a:t>
            </a:r>
          </a:p>
          <a:p>
            <a:pPr algn="l">
              <a:lnSpc>
                <a:spcPts val="6159"/>
              </a:lnSpc>
              <a:spcBef>
                <a:spcPct val="0"/>
              </a:spcBef>
            </a:pPr>
            <a:r>
              <a:rPr lang="en-US" sz="4399">
                <a:solidFill>
                  <a:srgbClr val="FFFFFF"/>
                </a:solidFill>
                <a:latin typeface="Disket Mono"/>
                <a:ea typeface="Disket Mono"/>
                <a:cs typeface="Disket Mono"/>
                <a:sym typeface="Disket Mono"/>
              </a:rPr>
              <a:t>Addresses!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3993480" y="2394358"/>
            <a:ext cx="10301039" cy="7792351"/>
          </a:xfrm>
          <a:custGeom>
            <a:avLst/>
            <a:gdLst/>
            <a:ahLst/>
            <a:cxnLst/>
            <a:rect l="l" t="t" r="r" b="b"/>
            <a:pathLst>
              <a:path w="10301039" h="7792351">
                <a:moveTo>
                  <a:pt x="0" y="0"/>
                </a:moveTo>
                <a:lnTo>
                  <a:pt x="10301040" y="0"/>
                </a:lnTo>
                <a:lnTo>
                  <a:pt x="10301040" y="7792351"/>
                </a:lnTo>
                <a:lnTo>
                  <a:pt x="0" y="7792351"/>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253959" y="1425475"/>
            <a:ext cx="18288000" cy="968883"/>
          </a:xfrm>
          <a:prstGeom prst="rect">
            <a:avLst/>
          </a:prstGeom>
        </p:spPr>
        <p:txBody>
          <a:bodyPr lIns="0" tIns="0" rIns="0" bIns="0" rtlCol="0" anchor="t">
            <a:spAutoFit/>
          </a:bodyPr>
          <a:lstStyle/>
          <a:p>
            <a:pPr algn="l">
              <a:lnSpc>
                <a:spcPts val="7056"/>
              </a:lnSpc>
            </a:pPr>
            <a:r>
              <a:rPr lang="en-US" sz="6300">
                <a:solidFill>
                  <a:srgbClr val="FF63D8"/>
                </a:solidFill>
                <a:latin typeface="Arcade Gamer"/>
                <a:ea typeface="Arcade Gamer"/>
                <a:cs typeface="Arcade Gamer"/>
                <a:sym typeface="Arcade Gamer"/>
              </a:rPr>
              <a:t>MAP INSTRUCTIONS TO HARDWARE</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9" name="Picture 19"/>
          <p:cNvPicPr>
            <a:picLocks noChangeAspect="1"/>
          </p:cNvPicPr>
          <p:nvPr/>
        </p:nvPicPr>
        <p:blipFill>
          <a:blip r:embed="rId24"/>
          <a:srcRect/>
          <a:stretch>
            <a:fillRect/>
          </a:stretch>
        </p:blipFill>
        <p:spPr>
          <a:xfrm>
            <a:off x="4751254" y="6789831"/>
            <a:ext cx="971251" cy="1103694"/>
          </a:xfrm>
          <a:prstGeom prst="rect">
            <a:avLst/>
          </a:prstGeom>
        </p:spPr>
      </p:pic>
      <p:pic>
        <p:nvPicPr>
          <p:cNvPr id="20" name="Picture 20"/>
          <p:cNvPicPr>
            <a:picLocks noChangeAspect="1"/>
          </p:cNvPicPr>
          <p:nvPr/>
        </p:nvPicPr>
        <p:blipFill>
          <a:blip r:embed="rId25"/>
          <a:srcRect/>
          <a:stretch>
            <a:fillRect/>
          </a:stretch>
        </p:blipFill>
        <p:spPr>
          <a:xfrm>
            <a:off x="11868886" y="6773499"/>
            <a:ext cx="1003961" cy="1120026"/>
          </a:xfrm>
          <a:prstGeom prst="rect">
            <a:avLst/>
          </a:prstGeom>
        </p:spPr>
      </p:pic>
      <p:sp>
        <p:nvSpPr>
          <p:cNvPr id="21" name="TextBox 21"/>
          <p:cNvSpPr txBox="1"/>
          <p:nvPr/>
        </p:nvSpPr>
        <p:spPr>
          <a:xfrm>
            <a:off x="2719050" y="3044036"/>
            <a:ext cx="12849901" cy="129603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INTRODUCTION</a:t>
            </a:r>
          </a:p>
        </p:txBody>
      </p:sp>
      <p:pic>
        <p:nvPicPr>
          <p:cNvPr id="22" name="Picture 22"/>
          <p:cNvPicPr>
            <a:picLocks noChangeAspect="1"/>
          </p:cNvPicPr>
          <p:nvPr/>
        </p:nvPicPr>
        <p:blipFill>
          <a:blip r:embed="rId26"/>
          <a:srcRect/>
          <a:stretch>
            <a:fillRect/>
          </a:stretch>
        </p:blipFill>
        <p:spPr>
          <a:xfrm>
            <a:off x="2719050" y="2222014"/>
            <a:ext cx="517579" cy="539145"/>
          </a:xfrm>
          <a:prstGeom prst="rect">
            <a:avLst/>
          </a:prstGeom>
        </p:spPr>
      </p:pic>
      <p:pic>
        <p:nvPicPr>
          <p:cNvPr id="23" name="Picture 23"/>
          <p:cNvPicPr>
            <a:picLocks noChangeAspect="1"/>
          </p:cNvPicPr>
          <p:nvPr/>
        </p:nvPicPr>
        <p:blipFill>
          <a:blip r:embed="rId26"/>
          <a:srcRect/>
          <a:stretch>
            <a:fillRect/>
          </a:stretch>
        </p:blipFill>
        <p:spPr>
          <a:xfrm>
            <a:off x="15104488" y="2491586"/>
            <a:ext cx="517579" cy="539145"/>
          </a:xfrm>
          <a:prstGeom prst="rect">
            <a:avLst/>
          </a:prstGeom>
        </p:spPr>
      </p:pic>
      <p:sp>
        <p:nvSpPr>
          <p:cNvPr id="24" name="Freeform 24"/>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5" name="Freeform 25"/>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6" name="Freeform 26"/>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7" name="Freeform 27"/>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8" name="Freeform 28"/>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9" name="Freeform 29"/>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0" name="Freeform 30"/>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1" name="Freeform 31"/>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3" name="Freeform 33"/>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2280986" y="3080136"/>
            <a:ext cx="14233946" cy="5987164"/>
          </a:xfrm>
          <a:custGeom>
            <a:avLst/>
            <a:gdLst/>
            <a:ahLst/>
            <a:cxnLst/>
            <a:rect l="l" t="t" r="r" b="b"/>
            <a:pathLst>
              <a:path w="14233946" h="5987164">
                <a:moveTo>
                  <a:pt x="0" y="0"/>
                </a:moveTo>
                <a:lnTo>
                  <a:pt x="14233946" y="0"/>
                </a:lnTo>
                <a:lnTo>
                  <a:pt x="14233946" y="5987164"/>
                </a:lnTo>
                <a:lnTo>
                  <a:pt x="0" y="5987164"/>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253959" y="1425475"/>
            <a:ext cx="18288000" cy="968883"/>
          </a:xfrm>
          <a:prstGeom prst="rect">
            <a:avLst/>
          </a:prstGeom>
        </p:spPr>
        <p:txBody>
          <a:bodyPr lIns="0" tIns="0" rIns="0" bIns="0" rtlCol="0" anchor="t">
            <a:spAutoFit/>
          </a:bodyPr>
          <a:lstStyle/>
          <a:p>
            <a:pPr algn="l">
              <a:lnSpc>
                <a:spcPts val="7056"/>
              </a:lnSpc>
            </a:pPr>
            <a:r>
              <a:rPr lang="en-US" sz="6300">
                <a:solidFill>
                  <a:srgbClr val="FF63D8"/>
                </a:solidFill>
                <a:latin typeface="Arcade Gamer"/>
                <a:ea typeface="Arcade Gamer"/>
                <a:cs typeface="Arcade Gamer"/>
                <a:sym typeface="Arcade Gamer"/>
              </a:rPr>
              <a:t>MAP INSTRUCTIONS TO HARDWARE</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7655626" y="2933919"/>
            <a:ext cx="9496909" cy="6943257"/>
          </a:xfrm>
          <a:custGeom>
            <a:avLst/>
            <a:gdLst/>
            <a:ahLst/>
            <a:cxnLst/>
            <a:rect l="l" t="t" r="r" b="b"/>
            <a:pathLst>
              <a:path w="9496909" h="6943257">
                <a:moveTo>
                  <a:pt x="0" y="0"/>
                </a:moveTo>
                <a:lnTo>
                  <a:pt x="9496909" y="0"/>
                </a:lnTo>
                <a:lnTo>
                  <a:pt x="9496909" y="6943257"/>
                </a:lnTo>
                <a:lnTo>
                  <a:pt x="0" y="6943257"/>
                </a:lnTo>
                <a:lnTo>
                  <a:pt x="0" y="0"/>
                </a:lnTo>
                <a:close/>
              </a:path>
            </a:pathLst>
          </a:custGeom>
          <a:blipFill>
            <a:blip r:embed="rId15"/>
            <a:stretch>
              <a:fillRect b="-29"/>
            </a:stretch>
          </a:blipFill>
        </p:spPr>
        <p:txBody>
          <a:bodyPr/>
          <a:lstStyle/>
          <a:p>
            <a:endParaRPr lang="en-US"/>
          </a:p>
        </p:txBody>
      </p:sp>
      <p:sp>
        <p:nvSpPr>
          <p:cNvPr id="16" name="Freeform 16"/>
          <p:cNvSpPr/>
          <p:nvPr/>
        </p:nvSpPr>
        <p:spPr>
          <a:xfrm>
            <a:off x="1569882" y="3331027"/>
            <a:ext cx="5805059" cy="6152828"/>
          </a:xfrm>
          <a:custGeom>
            <a:avLst/>
            <a:gdLst/>
            <a:ahLst/>
            <a:cxnLst/>
            <a:rect l="l" t="t" r="r" b="b"/>
            <a:pathLst>
              <a:path w="5805059" h="6152828">
                <a:moveTo>
                  <a:pt x="0" y="0"/>
                </a:moveTo>
                <a:lnTo>
                  <a:pt x="5805059" y="0"/>
                </a:lnTo>
                <a:lnTo>
                  <a:pt x="5805059" y="6152828"/>
                </a:lnTo>
                <a:lnTo>
                  <a:pt x="0" y="6152828"/>
                </a:lnTo>
                <a:lnTo>
                  <a:pt x="0" y="0"/>
                </a:lnTo>
                <a:close/>
              </a:path>
            </a:pathLst>
          </a:custGeom>
          <a:blipFill>
            <a:blip r:embed="rId16"/>
            <a:stretch>
              <a:fillRect/>
            </a:stretch>
          </a:blipFill>
        </p:spPr>
        <p:txBody>
          <a:bodyPr/>
          <a:lstStyle/>
          <a:p>
            <a:endParaRPr lang="en-US"/>
          </a:p>
        </p:txBody>
      </p:sp>
      <p:sp>
        <p:nvSpPr>
          <p:cNvPr id="17" name="TextBox 17"/>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FINISHED (?) PRODUCT!</a:t>
            </a:r>
          </a:p>
        </p:txBody>
      </p:sp>
      <p:pic>
        <p:nvPicPr>
          <p:cNvPr id="18" name="Picture 18"/>
          <p:cNvPicPr>
            <a:picLocks noChangeAspect="1"/>
          </p:cNvPicPr>
          <p:nvPr/>
        </p:nvPicPr>
        <p:blipFill>
          <a:blip r:embed="rId17"/>
          <a:srcRect/>
          <a:stretch>
            <a:fillRect/>
          </a:stretch>
        </p:blipFill>
        <p:spPr>
          <a:xfrm>
            <a:off x="547303" y="8795299"/>
            <a:ext cx="644816" cy="68855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7655626" y="2933919"/>
            <a:ext cx="9496909" cy="6943257"/>
          </a:xfrm>
          <a:custGeom>
            <a:avLst/>
            <a:gdLst/>
            <a:ahLst/>
            <a:cxnLst/>
            <a:rect l="l" t="t" r="r" b="b"/>
            <a:pathLst>
              <a:path w="9496909" h="6943257">
                <a:moveTo>
                  <a:pt x="0" y="0"/>
                </a:moveTo>
                <a:lnTo>
                  <a:pt x="9496909" y="0"/>
                </a:lnTo>
                <a:lnTo>
                  <a:pt x="9496909" y="6943257"/>
                </a:lnTo>
                <a:lnTo>
                  <a:pt x="0" y="6943257"/>
                </a:lnTo>
                <a:lnTo>
                  <a:pt x="0" y="0"/>
                </a:lnTo>
                <a:close/>
              </a:path>
            </a:pathLst>
          </a:custGeom>
          <a:blipFill>
            <a:blip r:embed="rId15"/>
            <a:stretch>
              <a:fillRect b="-29"/>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POKEMON!</a:t>
            </a: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8464713" y="3119930"/>
            <a:ext cx="9823287" cy="7167070"/>
          </a:xfrm>
          <a:custGeom>
            <a:avLst/>
            <a:gdLst/>
            <a:ahLst/>
            <a:cxnLst/>
            <a:rect l="l" t="t" r="r" b="b"/>
            <a:pathLst>
              <a:path w="9823287" h="7167070">
                <a:moveTo>
                  <a:pt x="0" y="0"/>
                </a:moveTo>
                <a:lnTo>
                  <a:pt x="9823287" y="0"/>
                </a:lnTo>
                <a:lnTo>
                  <a:pt x="9823287" y="7167070"/>
                </a:lnTo>
                <a:lnTo>
                  <a:pt x="0" y="7167070"/>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KIRBY’S DREAM LAND</a:t>
            </a: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869711" y="2616197"/>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7356767" y="2711902"/>
            <a:ext cx="9902533" cy="7224888"/>
          </a:xfrm>
          <a:custGeom>
            <a:avLst/>
            <a:gdLst/>
            <a:ahLst/>
            <a:cxnLst/>
            <a:rect l="l" t="t" r="r" b="b"/>
            <a:pathLst>
              <a:path w="9902533" h="7224888">
                <a:moveTo>
                  <a:pt x="0" y="0"/>
                </a:moveTo>
                <a:lnTo>
                  <a:pt x="9902533" y="0"/>
                </a:lnTo>
                <a:lnTo>
                  <a:pt x="9902533" y="7224888"/>
                </a:lnTo>
                <a:lnTo>
                  <a:pt x="0" y="7224888"/>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BATMAN: TAS</a:t>
            </a: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5945" y="1942310"/>
            <a:ext cx="18473970" cy="10391608"/>
          </a:xfrm>
          <a:custGeom>
            <a:avLst/>
            <a:gdLst/>
            <a:ahLst/>
            <a:cxnLst/>
            <a:rect l="l" t="t" r="r" b="b"/>
            <a:pathLst>
              <a:path w="18473970" h="10391608">
                <a:moveTo>
                  <a:pt x="0" y="0"/>
                </a:moveTo>
                <a:lnTo>
                  <a:pt x="18473970" y="0"/>
                </a:lnTo>
                <a:lnTo>
                  <a:pt x="18473970" y="10391607"/>
                </a:lnTo>
                <a:lnTo>
                  <a:pt x="0" y="103916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8831040" y="2711902"/>
            <a:ext cx="8120211" cy="7175055"/>
          </a:xfrm>
          <a:custGeom>
            <a:avLst/>
            <a:gdLst/>
            <a:ahLst/>
            <a:cxnLst/>
            <a:rect l="l" t="t" r="r" b="b"/>
            <a:pathLst>
              <a:path w="8120211" h="7175055">
                <a:moveTo>
                  <a:pt x="0" y="0"/>
                </a:moveTo>
                <a:lnTo>
                  <a:pt x="8120211" y="0"/>
                </a:lnTo>
                <a:lnTo>
                  <a:pt x="8120211" y="7175055"/>
                </a:lnTo>
                <a:lnTo>
                  <a:pt x="0" y="717505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FULL SOURCE CODE?</a:t>
            </a:r>
          </a:p>
        </p:txBody>
      </p:sp>
      <p:sp>
        <p:nvSpPr>
          <p:cNvPr id="17" name="TextBox 17"/>
          <p:cNvSpPr txBox="1"/>
          <p:nvPr/>
        </p:nvSpPr>
        <p:spPr>
          <a:xfrm>
            <a:off x="1028700" y="3703508"/>
            <a:ext cx="4692683" cy="1154431"/>
          </a:xfrm>
          <a:prstGeom prst="rect">
            <a:avLst/>
          </a:prstGeom>
        </p:spPr>
        <p:txBody>
          <a:bodyPr lIns="0" tIns="0" rIns="0" bIns="0" rtlCol="0" anchor="t">
            <a:spAutoFit/>
          </a:bodyPr>
          <a:lstStyle/>
          <a:p>
            <a:pPr algn="l">
              <a:lnSpc>
                <a:spcPts val="4619"/>
              </a:lnSpc>
              <a:spcBef>
                <a:spcPct val="0"/>
              </a:spcBef>
            </a:pPr>
            <a:r>
              <a:rPr lang="en-US" sz="3299">
                <a:solidFill>
                  <a:srgbClr val="FFFFFF"/>
                </a:solidFill>
                <a:latin typeface="Disket Mono"/>
                <a:ea typeface="Disket Mono"/>
                <a:cs typeface="Disket Mono"/>
                <a:sym typeface="Disket Mono"/>
              </a:rPr>
              <a:t>Available on GitHub!</a:t>
            </a:r>
          </a:p>
        </p:txBody>
      </p:sp>
      <p:sp>
        <p:nvSpPr>
          <p:cNvPr id="18" name="TextBox 18"/>
          <p:cNvSpPr txBox="1"/>
          <p:nvPr/>
        </p:nvSpPr>
        <p:spPr>
          <a:xfrm>
            <a:off x="960816" y="5848538"/>
            <a:ext cx="5490346" cy="573406"/>
          </a:xfrm>
          <a:prstGeom prst="rect">
            <a:avLst/>
          </a:prstGeom>
        </p:spPr>
        <p:txBody>
          <a:bodyPr lIns="0" tIns="0" rIns="0" bIns="0" rtlCol="0" anchor="t">
            <a:spAutoFit/>
          </a:bodyPr>
          <a:lstStyle/>
          <a:p>
            <a:pPr algn="l">
              <a:lnSpc>
                <a:spcPts val="4619"/>
              </a:lnSpc>
              <a:spcBef>
                <a:spcPct val="0"/>
              </a:spcBef>
            </a:pPr>
            <a:r>
              <a:rPr lang="en-US" sz="3299">
                <a:solidFill>
                  <a:srgbClr val="00C49C"/>
                </a:solidFill>
                <a:latin typeface="Disket Mono"/>
                <a:ea typeface="Disket Mono"/>
                <a:cs typeface="Disket Mono"/>
                <a:sym typeface="Disket Mono"/>
              </a:rPr>
              <a:t>latonis</a:t>
            </a:r>
            <a:r>
              <a:rPr lang="en-US" sz="3299">
                <a:solidFill>
                  <a:srgbClr val="FFFFFF"/>
                </a:solidFill>
                <a:latin typeface="Disket Mono"/>
                <a:ea typeface="Disket Mono"/>
                <a:cs typeface="Disket Mono"/>
                <a:sym typeface="Disket Mono"/>
              </a:rPr>
              <a:t>/</a:t>
            </a:r>
            <a:r>
              <a:rPr lang="en-US" sz="3299">
                <a:solidFill>
                  <a:srgbClr val="FF63D8"/>
                </a:solidFill>
                <a:latin typeface="Disket Mono"/>
                <a:ea typeface="Disket Mono"/>
                <a:cs typeface="Disket Mono"/>
                <a:sym typeface="Disket Mono"/>
              </a:rPr>
              <a:t>GBanalyzer</a:t>
            </a: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5945" y="1942310"/>
            <a:ext cx="18473970" cy="10391608"/>
          </a:xfrm>
          <a:custGeom>
            <a:avLst/>
            <a:gdLst/>
            <a:ahLst/>
            <a:cxnLst/>
            <a:rect l="l" t="t" r="r" b="b"/>
            <a:pathLst>
              <a:path w="18473970" h="10391608">
                <a:moveTo>
                  <a:pt x="0" y="0"/>
                </a:moveTo>
                <a:lnTo>
                  <a:pt x="18473970" y="0"/>
                </a:lnTo>
                <a:lnTo>
                  <a:pt x="18473970" y="10391607"/>
                </a:lnTo>
                <a:lnTo>
                  <a:pt x="0" y="103916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7587677" y="1963045"/>
            <a:ext cx="9795028" cy="7295255"/>
          </a:xfrm>
          <a:custGeom>
            <a:avLst/>
            <a:gdLst/>
            <a:ahLst/>
            <a:cxnLst/>
            <a:rect l="l" t="t" r="r" b="b"/>
            <a:pathLst>
              <a:path w="9795028" h="7295255">
                <a:moveTo>
                  <a:pt x="0" y="0"/>
                </a:moveTo>
                <a:lnTo>
                  <a:pt x="9795028" y="0"/>
                </a:lnTo>
                <a:lnTo>
                  <a:pt x="9795028" y="7295255"/>
                </a:lnTo>
                <a:lnTo>
                  <a:pt x="0" y="7295255"/>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./UTILS</a:t>
            </a:r>
          </a:p>
        </p:txBody>
      </p:sp>
      <p:sp>
        <p:nvSpPr>
          <p:cNvPr id="17" name="TextBox 17"/>
          <p:cNvSpPr txBox="1"/>
          <p:nvPr/>
        </p:nvSpPr>
        <p:spPr>
          <a:xfrm>
            <a:off x="1028700" y="9182100"/>
            <a:ext cx="5490346" cy="573406"/>
          </a:xfrm>
          <a:prstGeom prst="rect">
            <a:avLst/>
          </a:prstGeom>
        </p:spPr>
        <p:txBody>
          <a:bodyPr lIns="0" tIns="0" rIns="0" bIns="0" rtlCol="0" anchor="t">
            <a:spAutoFit/>
          </a:bodyPr>
          <a:lstStyle/>
          <a:p>
            <a:pPr algn="l">
              <a:lnSpc>
                <a:spcPts val="4619"/>
              </a:lnSpc>
              <a:spcBef>
                <a:spcPct val="0"/>
              </a:spcBef>
            </a:pPr>
            <a:r>
              <a:rPr lang="en-US" sz="3299">
                <a:solidFill>
                  <a:srgbClr val="00C49C"/>
                </a:solidFill>
                <a:latin typeface="Disket Mono"/>
                <a:ea typeface="Disket Mono"/>
                <a:cs typeface="Disket Mono"/>
                <a:sym typeface="Disket Mono"/>
              </a:rPr>
              <a:t>latonis</a:t>
            </a:r>
            <a:r>
              <a:rPr lang="en-US" sz="3299">
                <a:solidFill>
                  <a:srgbClr val="FFFFFF"/>
                </a:solidFill>
                <a:latin typeface="Disket Mono"/>
                <a:ea typeface="Disket Mono"/>
                <a:cs typeface="Disket Mono"/>
                <a:sym typeface="Disket Mono"/>
              </a:rPr>
              <a:t>/</a:t>
            </a:r>
            <a:r>
              <a:rPr lang="en-US" sz="3299">
                <a:solidFill>
                  <a:srgbClr val="FF63D8"/>
                </a:solidFill>
                <a:latin typeface="Disket Mono"/>
                <a:ea typeface="Disket Mono"/>
                <a:cs typeface="Disket Mono"/>
                <a:sym typeface="Disket Mono"/>
              </a:rPr>
              <a:t>GBanalyzer</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grpSp>
        <p:nvGrpSpPr>
          <p:cNvPr id="18" name="Group 18"/>
          <p:cNvGrpSpPr/>
          <p:nvPr/>
        </p:nvGrpSpPr>
        <p:grpSpPr>
          <a:xfrm>
            <a:off x="14507255" y="697028"/>
            <a:ext cx="3052218" cy="717550"/>
            <a:chOff x="0" y="0"/>
            <a:chExt cx="803876" cy="188984"/>
          </a:xfrm>
        </p:grpSpPr>
        <p:sp>
          <p:nvSpPr>
            <p:cNvPr id="19" name="Freeform 19"/>
            <p:cNvSpPr/>
            <p:nvPr/>
          </p:nvSpPr>
          <p:spPr>
            <a:xfrm>
              <a:off x="0" y="0"/>
              <a:ext cx="803876" cy="188984"/>
            </a:xfrm>
            <a:custGeom>
              <a:avLst/>
              <a:gdLst/>
              <a:ahLst/>
              <a:cxnLst/>
              <a:rect l="l" t="t" r="r" b="b"/>
              <a:pathLst>
                <a:path w="803876" h="188984">
                  <a:moveTo>
                    <a:pt x="94492" y="0"/>
                  </a:moveTo>
                  <a:lnTo>
                    <a:pt x="709384" y="0"/>
                  </a:lnTo>
                  <a:cubicBezTo>
                    <a:pt x="734445" y="0"/>
                    <a:pt x="758479" y="9955"/>
                    <a:pt x="776200" y="27676"/>
                  </a:cubicBezTo>
                  <a:cubicBezTo>
                    <a:pt x="793921" y="45397"/>
                    <a:pt x="803876" y="69431"/>
                    <a:pt x="803876" y="94492"/>
                  </a:cubicBezTo>
                  <a:lnTo>
                    <a:pt x="803876" y="94492"/>
                  </a:lnTo>
                  <a:cubicBezTo>
                    <a:pt x="803876" y="146679"/>
                    <a:pt x="761571" y="188984"/>
                    <a:pt x="709384" y="188984"/>
                  </a:cubicBezTo>
                  <a:lnTo>
                    <a:pt x="94492" y="188984"/>
                  </a:lnTo>
                  <a:cubicBezTo>
                    <a:pt x="69431" y="188984"/>
                    <a:pt x="45397" y="179029"/>
                    <a:pt x="27676" y="161308"/>
                  </a:cubicBezTo>
                  <a:cubicBezTo>
                    <a:pt x="9955" y="143588"/>
                    <a:pt x="0" y="119553"/>
                    <a:pt x="0" y="94492"/>
                  </a:cubicBezTo>
                  <a:lnTo>
                    <a:pt x="0" y="94492"/>
                  </a:lnTo>
                  <a:cubicBezTo>
                    <a:pt x="0" y="69431"/>
                    <a:pt x="9955" y="45397"/>
                    <a:pt x="27676" y="27676"/>
                  </a:cubicBezTo>
                  <a:cubicBezTo>
                    <a:pt x="45397" y="9955"/>
                    <a:pt x="69431" y="0"/>
                    <a:pt x="94492" y="0"/>
                  </a:cubicBezTo>
                  <a:close/>
                </a:path>
              </a:pathLst>
            </a:custGeom>
            <a:solidFill>
              <a:srgbClr val="21EF80"/>
            </a:solidFill>
            <a:ln cap="rnd">
              <a:noFill/>
              <a:prstDash val="solid"/>
              <a:round/>
            </a:ln>
          </p:spPr>
          <p:txBody>
            <a:bodyPr/>
            <a:lstStyle/>
            <a:p>
              <a:endParaRPr lang="en-US"/>
            </a:p>
          </p:txBody>
        </p:sp>
        <p:sp>
          <p:nvSpPr>
            <p:cNvPr id="20" name="TextBox 20"/>
            <p:cNvSpPr txBox="1"/>
            <p:nvPr/>
          </p:nvSpPr>
          <p:spPr>
            <a:xfrm>
              <a:off x="0" y="-47625"/>
              <a:ext cx="803876" cy="236609"/>
            </a:xfrm>
            <a:prstGeom prst="rect">
              <a:avLst/>
            </a:prstGeom>
          </p:spPr>
          <p:txBody>
            <a:bodyPr lIns="254000" tIns="254000" rIns="254000" bIns="254000" rtlCol="0" anchor="ctr"/>
            <a:lstStyle/>
            <a:p>
              <a:pPr algn="ctr">
                <a:lnSpc>
                  <a:spcPts val="1820"/>
                </a:lnSpc>
              </a:pPr>
              <a:r>
                <a:rPr lang="en-US" sz="1300">
                  <a:solidFill>
                    <a:srgbClr val="000000"/>
                  </a:solidFill>
                  <a:latin typeface="Arcade Gamer"/>
                  <a:ea typeface="Arcade Gamer"/>
                  <a:cs typeface="Arcade Gamer"/>
                  <a:sym typeface="Arcade Gamer"/>
                  <a:hlinkClick r:id="rId22" action="ppaction://hlinksldjump"/>
                </a:rPr>
                <a:t>Back to</a:t>
              </a:r>
              <a:r>
                <a:rPr lang="en-US" sz="1300">
                  <a:solidFill>
                    <a:srgbClr val="000000"/>
                  </a:solidFill>
                  <a:latin typeface="Arcade Gamer"/>
                  <a:ea typeface="Arcade Gamer"/>
                  <a:cs typeface="Arcade Gamer"/>
                  <a:sym typeface="Arcade Gamer"/>
                </a:rPr>
                <a:t> </a:t>
              </a:r>
              <a:r>
                <a:rPr lang="en-US" sz="1300">
                  <a:solidFill>
                    <a:srgbClr val="000000"/>
                  </a:solidFill>
                  <a:latin typeface="Arcade Gamer"/>
                  <a:ea typeface="Arcade Gamer"/>
                  <a:cs typeface="Arcade Gamer"/>
                  <a:sym typeface="Arcade Gamer"/>
                  <a:hlinkClick r:id="rId22" action="ppaction://hlinksldjump"/>
                </a:rPr>
                <a:t>Agenda Page</a:t>
              </a:r>
            </a:p>
          </p:txBody>
        </p:sp>
      </p:grpSp>
      <p:sp>
        <p:nvSpPr>
          <p:cNvPr id="21" name="Freeform 21"/>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3">
              <a:extLst>
                <a:ext uri="{96DAC541-7B7A-43D3-8B79-37D633B846F1}">
                  <asvg:svgBlip xmlns:asvg="http://schemas.microsoft.com/office/drawing/2016/SVG/main" r:embed="rId24"/>
                </a:ext>
              </a:extLst>
            </a:blip>
            <a:stretch>
              <a:fillRect/>
            </a:stretch>
          </a:blipFill>
        </p:spPr>
        <p:txBody>
          <a:bodyPr/>
          <a:lstStyle/>
          <a:p>
            <a:endParaRPr lang="en-US"/>
          </a:p>
        </p:txBody>
      </p:sp>
      <p:pic>
        <p:nvPicPr>
          <p:cNvPr id="22" name="Picture 22"/>
          <p:cNvPicPr>
            <a:picLocks noChangeAspect="1"/>
          </p:cNvPicPr>
          <p:nvPr/>
        </p:nvPicPr>
        <p:blipFill>
          <a:blip r:embed="rId25"/>
          <a:srcRect/>
          <a:stretch>
            <a:fillRect/>
          </a:stretch>
        </p:blipFill>
        <p:spPr>
          <a:xfrm>
            <a:off x="4751254" y="6789831"/>
            <a:ext cx="971251" cy="1103694"/>
          </a:xfrm>
          <a:prstGeom prst="rect">
            <a:avLst/>
          </a:prstGeom>
        </p:spPr>
      </p:pic>
      <p:pic>
        <p:nvPicPr>
          <p:cNvPr id="23" name="Picture 23"/>
          <p:cNvPicPr>
            <a:picLocks noChangeAspect="1"/>
          </p:cNvPicPr>
          <p:nvPr/>
        </p:nvPicPr>
        <p:blipFill>
          <a:blip r:embed="rId26"/>
          <a:srcRect/>
          <a:stretch>
            <a:fillRect/>
          </a:stretch>
        </p:blipFill>
        <p:spPr>
          <a:xfrm>
            <a:off x="11868886" y="6773499"/>
            <a:ext cx="1003961" cy="1120026"/>
          </a:xfrm>
          <a:prstGeom prst="rect">
            <a:avLst/>
          </a:prstGeom>
        </p:spPr>
      </p:pic>
      <p:sp>
        <p:nvSpPr>
          <p:cNvPr id="24" name="TextBox 24"/>
          <p:cNvSpPr txBox="1"/>
          <p:nvPr/>
        </p:nvSpPr>
        <p:spPr>
          <a:xfrm>
            <a:off x="2719050" y="2443961"/>
            <a:ext cx="12849901" cy="249618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ADVANCED USE CASE</a:t>
            </a:r>
          </a:p>
        </p:txBody>
      </p:sp>
      <p:pic>
        <p:nvPicPr>
          <p:cNvPr id="25" name="Picture 25"/>
          <p:cNvPicPr>
            <a:picLocks noChangeAspect="1"/>
          </p:cNvPicPr>
          <p:nvPr/>
        </p:nvPicPr>
        <p:blipFill>
          <a:blip r:embed="rId27"/>
          <a:srcRect/>
          <a:stretch>
            <a:fillRect/>
          </a:stretch>
        </p:blipFill>
        <p:spPr>
          <a:xfrm>
            <a:off x="2719050" y="2222014"/>
            <a:ext cx="517579" cy="539145"/>
          </a:xfrm>
          <a:prstGeom prst="rect">
            <a:avLst/>
          </a:prstGeom>
        </p:spPr>
      </p:pic>
      <p:pic>
        <p:nvPicPr>
          <p:cNvPr id="26" name="Picture 26"/>
          <p:cNvPicPr>
            <a:picLocks noChangeAspect="1"/>
          </p:cNvPicPr>
          <p:nvPr/>
        </p:nvPicPr>
        <p:blipFill>
          <a:blip r:embed="rId27"/>
          <a:srcRect/>
          <a:stretch>
            <a:fillRect/>
          </a:stretch>
        </p:blipFill>
        <p:spPr>
          <a:xfrm>
            <a:off x="15104488" y="2491586"/>
            <a:ext cx="517579" cy="539145"/>
          </a:xfrm>
          <a:prstGeom prst="rect">
            <a:avLst/>
          </a:prstGeom>
        </p:spPr>
      </p:pic>
      <p:sp>
        <p:nvSpPr>
          <p:cNvPr id="27" name="Freeform 27"/>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r="-419968"/>
            </a:stretch>
          </a:blipFill>
        </p:spPr>
        <p:txBody>
          <a:bodyPr/>
          <a:lstStyle/>
          <a:p>
            <a:endParaRPr lang="en-US"/>
          </a:p>
        </p:txBody>
      </p:sp>
      <p:sp>
        <p:nvSpPr>
          <p:cNvPr id="28" name="Freeform 28"/>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30">
              <a:extLst>
                <a:ext uri="{96DAC541-7B7A-43D3-8B79-37D633B846F1}">
                  <asvg:svgBlip xmlns:asvg="http://schemas.microsoft.com/office/drawing/2016/SVG/main" r:embed="rId31"/>
                </a:ext>
              </a:extLst>
            </a:blip>
            <a:stretch>
              <a:fillRect r="-419968"/>
            </a:stretch>
          </a:blipFill>
        </p:spPr>
        <p:txBody>
          <a:bodyPr/>
          <a:lstStyle/>
          <a:p>
            <a:endParaRPr lang="en-US"/>
          </a:p>
        </p:txBody>
      </p:sp>
      <p:sp>
        <p:nvSpPr>
          <p:cNvPr id="29" name="Freeform 29"/>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8">
              <a:extLst>
                <a:ext uri="{96DAC541-7B7A-43D3-8B79-37D633B846F1}">
                  <asvg:svgBlip xmlns:asvg="http://schemas.microsoft.com/office/drawing/2016/SVG/main" r:embed="rId29"/>
                </a:ext>
              </a:extLst>
            </a:blip>
            <a:stretch>
              <a:fillRect r="-419968"/>
            </a:stretch>
          </a:blipFill>
        </p:spPr>
        <p:txBody>
          <a:bodyPr/>
          <a:lstStyle/>
          <a:p>
            <a:endParaRPr lang="en-US"/>
          </a:p>
        </p:txBody>
      </p:sp>
      <p:sp>
        <p:nvSpPr>
          <p:cNvPr id="30" name="Freeform 30"/>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30">
              <a:extLst>
                <a:ext uri="{96DAC541-7B7A-43D3-8B79-37D633B846F1}">
                  <asvg:svgBlip xmlns:asvg="http://schemas.microsoft.com/office/drawing/2016/SVG/main" r:embed="rId31"/>
                </a:ext>
              </a:extLst>
            </a:blip>
            <a:stretch>
              <a:fillRect r="-419968"/>
            </a:stretch>
          </a:blipFill>
        </p:spPr>
        <p:txBody>
          <a:bodyPr/>
          <a:lstStyle/>
          <a:p>
            <a:endParaRPr lang="en-US"/>
          </a:p>
        </p:txBody>
      </p:sp>
      <p:sp>
        <p:nvSpPr>
          <p:cNvPr id="31" name="Freeform 31"/>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2" name="Freeform 32"/>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3" name="Freeform 33"/>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4" name="Freeform 34"/>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txBody>
          <a:bodyPr/>
          <a:lstStyle/>
          <a:p>
            <a:endParaRPr lang="en-US"/>
          </a:p>
        </p:txBody>
      </p:sp>
      <p:sp>
        <p:nvSpPr>
          <p:cNvPr id="35" name="Freeform 35"/>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4">
              <a:extLst>
                <a:ext uri="{96DAC541-7B7A-43D3-8B79-37D633B846F1}">
                  <asvg:svgBlip xmlns:asvg="http://schemas.microsoft.com/office/drawing/2016/SVG/main" r:embed="rId35"/>
                </a:ext>
              </a:extLst>
            </a:blip>
            <a:stretch>
              <a:fillRect b="-10100"/>
            </a:stretch>
          </a:blipFill>
        </p:spPr>
        <p:txBody>
          <a:bodyPr/>
          <a:lstStyle/>
          <a:p>
            <a:endParaRPr lang="en-US"/>
          </a:p>
        </p:txBody>
      </p:sp>
      <p:sp>
        <p:nvSpPr>
          <p:cNvPr id="36" name="Freeform 36"/>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6">
              <a:extLst>
                <a:ext uri="{96DAC541-7B7A-43D3-8B79-37D633B846F1}">
                  <asvg:svgBlip xmlns:asvg="http://schemas.microsoft.com/office/drawing/2016/SVG/main" r:embed="rId37"/>
                </a:ext>
              </a:extLst>
            </a:blip>
            <a:stretch>
              <a:fillRect b="-4299"/>
            </a:stretch>
          </a:blipFill>
        </p:spPr>
        <p:txBody>
          <a:bodyPr/>
          <a:lstStyle/>
          <a:p>
            <a:endParaRPr lang="en-U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3662384"/>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11055996" y="1069876"/>
            <a:ext cx="6203304" cy="2384470"/>
            <a:chOff x="0" y="0"/>
            <a:chExt cx="1633792" cy="628009"/>
          </a:xfrm>
        </p:grpSpPr>
        <p:sp>
          <p:nvSpPr>
            <p:cNvPr id="4" name="Freeform 4"/>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5" name="TextBox 5"/>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6" name="Freeform 6"/>
          <p:cNvSpPr/>
          <p:nvPr/>
        </p:nvSpPr>
        <p:spPr>
          <a:xfrm>
            <a:off x="6776635" y="1028700"/>
            <a:ext cx="3820658" cy="2425807"/>
          </a:xfrm>
          <a:custGeom>
            <a:avLst/>
            <a:gdLst/>
            <a:ahLst/>
            <a:cxnLst/>
            <a:rect l="l" t="t" r="r" b="b"/>
            <a:pathLst>
              <a:path w="3820658" h="2425807">
                <a:moveTo>
                  <a:pt x="0" y="0"/>
                </a:moveTo>
                <a:lnTo>
                  <a:pt x="3820658" y="0"/>
                </a:lnTo>
                <a:lnTo>
                  <a:pt x="3820658" y="2425807"/>
                </a:lnTo>
                <a:lnTo>
                  <a:pt x="0" y="2425807"/>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7" name="Group 7"/>
          <p:cNvGrpSpPr>
            <a:grpSpLocks noChangeAspect="1"/>
          </p:cNvGrpSpPr>
          <p:nvPr/>
        </p:nvGrpSpPr>
        <p:grpSpPr>
          <a:xfrm>
            <a:off x="6920437" y="1172458"/>
            <a:ext cx="3533054" cy="2119832"/>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t="-13020" b="-13020"/>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0" name="Freeform 10"/>
          <p:cNvSpPr/>
          <p:nvPr/>
        </p:nvSpPr>
        <p:spPr>
          <a:xfrm>
            <a:off x="6776635" y="3930597"/>
            <a:ext cx="3820658" cy="2425807"/>
          </a:xfrm>
          <a:custGeom>
            <a:avLst/>
            <a:gdLst/>
            <a:ahLst/>
            <a:cxnLst/>
            <a:rect l="l" t="t" r="r" b="b"/>
            <a:pathLst>
              <a:path w="3820658" h="2425807">
                <a:moveTo>
                  <a:pt x="0" y="0"/>
                </a:moveTo>
                <a:lnTo>
                  <a:pt x="3820658" y="0"/>
                </a:lnTo>
                <a:lnTo>
                  <a:pt x="3820658" y="2425806"/>
                </a:lnTo>
                <a:lnTo>
                  <a:pt x="0" y="2425806"/>
                </a:lnTo>
                <a:lnTo>
                  <a:pt x="0" y="0"/>
                </a:lnTo>
                <a:close/>
              </a:path>
            </a:pathLst>
          </a:custGeom>
          <a:blipFill>
            <a:blip r:embed="rId4">
              <a:extLst>
                <a:ext uri="{96DAC541-7B7A-43D3-8B79-37D633B846F1}">
                  <asvg:svgBlip xmlns:asvg="http://schemas.microsoft.com/office/drawing/2016/SVG/main" r:embed="rId5"/>
                </a:ext>
              </a:extLst>
            </a:blip>
            <a:stretch>
              <a:fillRect b="-162500"/>
            </a:stretch>
          </a:blipFill>
        </p:spPr>
        <p:txBody>
          <a:bodyPr/>
          <a:lstStyle/>
          <a:p>
            <a:endParaRPr lang="en-US"/>
          </a:p>
        </p:txBody>
      </p:sp>
      <p:grpSp>
        <p:nvGrpSpPr>
          <p:cNvPr id="11" name="Group 11"/>
          <p:cNvGrpSpPr>
            <a:grpSpLocks noChangeAspect="1"/>
          </p:cNvGrpSpPr>
          <p:nvPr/>
        </p:nvGrpSpPr>
        <p:grpSpPr>
          <a:xfrm>
            <a:off x="6920437" y="4074355"/>
            <a:ext cx="3533054" cy="2119832"/>
            <a:chOff x="0" y="0"/>
            <a:chExt cx="6350000" cy="3810000"/>
          </a:xfrm>
        </p:grpSpPr>
        <p:sp>
          <p:nvSpPr>
            <p:cNvPr id="12" name="Freeform 12"/>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7"/>
              <a:stretch>
                <a:fillRect b="-54742"/>
              </a:stretch>
            </a:blipFill>
          </p:spPr>
          <p:txBody>
            <a:bodyPr/>
            <a:lstStyle/>
            <a:p>
              <a:endParaRPr lang="en-US"/>
            </a:p>
          </p:txBody>
        </p:sp>
        <p:sp>
          <p:nvSpPr>
            <p:cNvPr id="13" name="Freeform 13"/>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sp>
        <p:nvSpPr>
          <p:cNvPr id="14" name="Freeform 14"/>
          <p:cNvSpPr/>
          <p:nvPr/>
        </p:nvSpPr>
        <p:spPr>
          <a:xfrm flipH="1">
            <a:off x="11382300" y="1454337"/>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grpSp>
        <p:nvGrpSpPr>
          <p:cNvPr id="15" name="Group 15"/>
          <p:cNvGrpSpPr/>
          <p:nvPr/>
        </p:nvGrpSpPr>
        <p:grpSpPr>
          <a:xfrm>
            <a:off x="11055996" y="3951265"/>
            <a:ext cx="6203304" cy="2384470"/>
            <a:chOff x="0" y="0"/>
            <a:chExt cx="1633792" cy="628009"/>
          </a:xfrm>
        </p:grpSpPr>
        <p:sp>
          <p:nvSpPr>
            <p:cNvPr id="16" name="Freeform 16"/>
            <p:cNvSpPr/>
            <p:nvPr/>
          </p:nvSpPr>
          <p:spPr>
            <a:xfrm>
              <a:off x="0" y="0"/>
              <a:ext cx="1633792" cy="628009"/>
            </a:xfrm>
            <a:custGeom>
              <a:avLst/>
              <a:gdLst/>
              <a:ahLst/>
              <a:cxnLst/>
              <a:rect l="l" t="t" r="r" b="b"/>
              <a:pathLst>
                <a:path w="1633792" h="628009">
                  <a:moveTo>
                    <a:pt x="26209" y="0"/>
                  </a:moveTo>
                  <a:lnTo>
                    <a:pt x="1607583" y="0"/>
                  </a:lnTo>
                  <a:cubicBezTo>
                    <a:pt x="1614534" y="0"/>
                    <a:pt x="1621201" y="2761"/>
                    <a:pt x="1626116" y="7676"/>
                  </a:cubicBezTo>
                  <a:cubicBezTo>
                    <a:pt x="1631031" y="12591"/>
                    <a:pt x="1633792" y="19258"/>
                    <a:pt x="1633792" y="26209"/>
                  </a:cubicBezTo>
                  <a:lnTo>
                    <a:pt x="1633792" y="601800"/>
                  </a:lnTo>
                  <a:cubicBezTo>
                    <a:pt x="1633792" y="608751"/>
                    <a:pt x="1631031" y="615417"/>
                    <a:pt x="1626116" y="620332"/>
                  </a:cubicBezTo>
                  <a:cubicBezTo>
                    <a:pt x="1621201" y="625247"/>
                    <a:pt x="1614534" y="628009"/>
                    <a:pt x="1607583" y="628009"/>
                  </a:cubicBezTo>
                  <a:lnTo>
                    <a:pt x="26209" y="628009"/>
                  </a:lnTo>
                  <a:cubicBezTo>
                    <a:pt x="11734" y="628009"/>
                    <a:pt x="0" y="616275"/>
                    <a:pt x="0" y="601800"/>
                  </a:cubicBezTo>
                  <a:lnTo>
                    <a:pt x="0" y="26209"/>
                  </a:lnTo>
                  <a:cubicBezTo>
                    <a:pt x="0" y="19258"/>
                    <a:pt x="2761" y="12591"/>
                    <a:pt x="7676" y="7676"/>
                  </a:cubicBezTo>
                  <a:cubicBezTo>
                    <a:pt x="12591" y="2761"/>
                    <a:pt x="19258" y="0"/>
                    <a:pt x="26209" y="0"/>
                  </a:cubicBezTo>
                  <a:close/>
                </a:path>
              </a:pathLst>
            </a:custGeom>
            <a:solidFill>
              <a:srgbClr val="000000"/>
            </a:solidFill>
            <a:ln w="47625" cap="rnd">
              <a:solidFill>
                <a:srgbClr val="21EF80"/>
              </a:solidFill>
              <a:prstDash val="solid"/>
              <a:round/>
            </a:ln>
          </p:spPr>
          <p:txBody>
            <a:bodyPr/>
            <a:lstStyle/>
            <a:p>
              <a:endParaRPr lang="en-US"/>
            </a:p>
          </p:txBody>
        </p:sp>
        <p:sp>
          <p:nvSpPr>
            <p:cNvPr id="17" name="TextBox 17"/>
            <p:cNvSpPr txBox="1"/>
            <p:nvPr/>
          </p:nvSpPr>
          <p:spPr>
            <a:xfrm>
              <a:off x="0" y="-57150"/>
              <a:ext cx="1633792" cy="685159"/>
            </a:xfrm>
            <a:prstGeom prst="rect">
              <a:avLst/>
            </a:prstGeom>
          </p:spPr>
          <p:txBody>
            <a:bodyPr lIns="254000" tIns="254000" rIns="254000" bIns="254000" rtlCol="0" anchor="t"/>
            <a:lstStyle/>
            <a:p>
              <a:pPr algn="l">
                <a:lnSpc>
                  <a:spcPts val="3359"/>
                </a:lnSpc>
              </a:pPr>
              <a:endParaRPr/>
            </a:p>
            <a:p>
              <a:pPr algn="l">
                <a:lnSpc>
                  <a:spcPts val="3359"/>
                </a:lnSpc>
              </a:pPr>
              <a:r>
                <a:rPr lang="en-US" sz="2400">
                  <a:solidFill>
                    <a:srgbClr val="FFFFFF"/>
                  </a:solidFill>
                  <a:latin typeface="Disket Mono"/>
                  <a:ea typeface="Disket Mono"/>
                  <a:cs typeface="Disket Mono"/>
                  <a:sym typeface="Disket Mono"/>
                </a:rPr>
                <a:t>  </a:t>
              </a:r>
            </a:p>
          </p:txBody>
        </p:sp>
      </p:grpSp>
      <p:sp>
        <p:nvSpPr>
          <p:cNvPr id="18" name="Freeform 18"/>
          <p:cNvSpPr/>
          <p:nvPr/>
        </p:nvSpPr>
        <p:spPr>
          <a:xfrm flipH="1">
            <a:off x="11382300" y="4335726"/>
            <a:ext cx="268028" cy="249997"/>
          </a:xfrm>
          <a:custGeom>
            <a:avLst/>
            <a:gdLst/>
            <a:ahLst/>
            <a:cxnLst/>
            <a:rect l="l" t="t" r="r" b="b"/>
            <a:pathLst>
              <a:path w="268028" h="249997">
                <a:moveTo>
                  <a:pt x="268029" y="0"/>
                </a:moveTo>
                <a:lnTo>
                  <a:pt x="0" y="0"/>
                </a:lnTo>
                <a:lnTo>
                  <a:pt x="0" y="249997"/>
                </a:lnTo>
                <a:lnTo>
                  <a:pt x="268029" y="249997"/>
                </a:lnTo>
                <a:lnTo>
                  <a:pt x="268029"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9" name="Freeform 19"/>
          <p:cNvSpPr/>
          <p:nvPr/>
        </p:nvSpPr>
        <p:spPr>
          <a:xfrm>
            <a:off x="1028700" y="1028700"/>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20" name="Freeform 20"/>
          <p:cNvSpPr/>
          <p:nvPr/>
        </p:nvSpPr>
        <p:spPr>
          <a:xfrm>
            <a:off x="2345662" y="1079424"/>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21" name="Freeform 21"/>
          <p:cNvSpPr/>
          <p:nvPr/>
        </p:nvSpPr>
        <p:spPr>
          <a:xfrm>
            <a:off x="8463917" y="7341953"/>
            <a:ext cx="7700484" cy="1906610"/>
          </a:xfrm>
          <a:custGeom>
            <a:avLst/>
            <a:gdLst/>
            <a:ahLst/>
            <a:cxnLst/>
            <a:rect l="l" t="t" r="r" b="b"/>
            <a:pathLst>
              <a:path w="7700484" h="1906610">
                <a:moveTo>
                  <a:pt x="0" y="0"/>
                </a:moveTo>
                <a:lnTo>
                  <a:pt x="7700484" y="0"/>
                </a:lnTo>
                <a:lnTo>
                  <a:pt x="7700484" y="1906610"/>
                </a:lnTo>
                <a:lnTo>
                  <a:pt x="0" y="1906610"/>
                </a:lnTo>
                <a:lnTo>
                  <a:pt x="0" y="0"/>
                </a:lnTo>
                <a:close/>
              </a:path>
            </a:pathLst>
          </a:custGeom>
          <a:blipFill>
            <a:blip r:embed="rId14"/>
            <a:stretch>
              <a:fillRect/>
            </a:stretch>
          </a:blipFill>
        </p:spPr>
        <p:txBody>
          <a:bodyPr/>
          <a:lstStyle/>
          <a:p>
            <a:endParaRPr lang="en-US"/>
          </a:p>
        </p:txBody>
      </p:sp>
      <p:sp>
        <p:nvSpPr>
          <p:cNvPr id="22" name="TextBox 22"/>
          <p:cNvSpPr txBox="1"/>
          <p:nvPr/>
        </p:nvSpPr>
        <p:spPr>
          <a:xfrm>
            <a:off x="1028700" y="3675155"/>
            <a:ext cx="5290735" cy="2623185"/>
          </a:xfrm>
          <a:prstGeom prst="rect">
            <a:avLst/>
          </a:prstGeom>
        </p:spPr>
        <p:txBody>
          <a:bodyPr lIns="0" tIns="0" rIns="0" bIns="0" rtlCol="0" anchor="t">
            <a:spAutoFit/>
          </a:bodyPr>
          <a:lstStyle/>
          <a:p>
            <a:pPr algn="l">
              <a:lnSpc>
                <a:spcPts val="6720"/>
              </a:lnSpc>
            </a:pPr>
            <a:r>
              <a:rPr lang="en-US" sz="6000">
                <a:solidFill>
                  <a:srgbClr val="FF63D8"/>
                </a:solidFill>
                <a:latin typeface="Arcade Gamer"/>
                <a:ea typeface="Arcade Gamer"/>
                <a:cs typeface="Arcade Gamer"/>
                <a:sym typeface="Arcade Gamer"/>
              </a:rPr>
              <a:t>ADVANCED USAGE PLUGINS</a:t>
            </a:r>
          </a:p>
        </p:txBody>
      </p:sp>
      <p:grpSp>
        <p:nvGrpSpPr>
          <p:cNvPr id="23" name="Group 23"/>
          <p:cNvGrpSpPr/>
          <p:nvPr/>
        </p:nvGrpSpPr>
        <p:grpSpPr>
          <a:xfrm>
            <a:off x="11786256" y="1408757"/>
            <a:ext cx="5042502" cy="1470574"/>
            <a:chOff x="0" y="0"/>
            <a:chExt cx="6723336" cy="1960766"/>
          </a:xfrm>
        </p:grpSpPr>
        <p:sp>
          <p:nvSpPr>
            <p:cNvPr id="24" name="TextBox 24"/>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VTgrepGhidra</a:t>
              </a:r>
            </a:p>
          </p:txBody>
        </p:sp>
        <p:sp>
          <p:nvSpPr>
            <p:cNvPr id="25" name="TextBox 25"/>
            <p:cNvSpPr txBox="1"/>
            <p:nvPr/>
          </p:nvSpPr>
          <p:spPr>
            <a:xfrm>
              <a:off x="0" y="663038"/>
              <a:ext cx="6723336" cy="12977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This plugin integrates functionality from VirusTotal web services into the GHIDRA's user interface.</a:t>
              </a:r>
            </a:p>
          </p:txBody>
        </p:sp>
      </p:grpSp>
      <p:grpSp>
        <p:nvGrpSpPr>
          <p:cNvPr id="26" name="Group 26"/>
          <p:cNvGrpSpPr/>
          <p:nvPr/>
        </p:nvGrpSpPr>
        <p:grpSpPr>
          <a:xfrm>
            <a:off x="11786256" y="4290146"/>
            <a:ext cx="5042502" cy="1803949"/>
            <a:chOff x="0" y="0"/>
            <a:chExt cx="6723336" cy="2405266"/>
          </a:xfrm>
        </p:grpSpPr>
        <p:sp>
          <p:nvSpPr>
            <p:cNvPr id="27" name="TextBox 27"/>
            <p:cNvSpPr txBox="1"/>
            <p:nvPr/>
          </p:nvSpPr>
          <p:spPr>
            <a:xfrm>
              <a:off x="0" y="-57150"/>
              <a:ext cx="6723336" cy="534669"/>
            </a:xfrm>
            <a:prstGeom prst="rect">
              <a:avLst/>
            </a:prstGeom>
          </p:spPr>
          <p:txBody>
            <a:bodyPr lIns="0" tIns="0" rIns="0" bIns="0" rtlCol="0" anchor="t">
              <a:spAutoFit/>
            </a:bodyPr>
            <a:lstStyle/>
            <a:p>
              <a:pPr algn="l">
                <a:lnSpc>
                  <a:spcPts val="3360"/>
                </a:lnSpc>
              </a:pPr>
              <a:r>
                <a:rPr lang="en-US" sz="2400">
                  <a:solidFill>
                    <a:srgbClr val="FFFFFF"/>
                  </a:solidFill>
                  <a:latin typeface="Disket Mono"/>
                  <a:ea typeface="Disket Mono"/>
                  <a:cs typeface="Disket Mono"/>
                  <a:sym typeface="Disket Mono"/>
                </a:rPr>
                <a:t>GhidraLookup</a:t>
              </a:r>
            </a:p>
          </p:txBody>
        </p:sp>
        <p:sp>
          <p:nvSpPr>
            <p:cNvPr id="28" name="TextBox 28"/>
            <p:cNvSpPr txBox="1"/>
            <p:nvPr/>
          </p:nvSpPr>
          <p:spPr>
            <a:xfrm>
              <a:off x="0" y="663038"/>
              <a:ext cx="6723336" cy="1742228"/>
            </a:xfrm>
            <a:prstGeom prst="rect">
              <a:avLst/>
            </a:prstGeom>
          </p:spPr>
          <p:txBody>
            <a:bodyPr lIns="0" tIns="0" rIns="0" bIns="0" rtlCol="0" anchor="t">
              <a:spAutoFit/>
            </a:bodyPr>
            <a:lstStyle/>
            <a:p>
              <a:pPr algn="l">
                <a:lnSpc>
                  <a:spcPts val="2660"/>
                </a:lnSpc>
              </a:pPr>
              <a:r>
                <a:rPr lang="en-US" sz="1900">
                  <a:solidFill>
                    <a:srgbClr val="FFFFFF"/>
                  </a:solidFill>
                  <a:latin typeface="Garet"/>
                  <a:ea typeface="Garet"/>
                  <a:cs typeface="Garet"/>
                  <a:sym typeface="Garet"/>
                </a:rPr>
                <a:t>The GhidraLookup plugin helps users lookup documentation of WinAPI functions.</a:t>
              </a:r>
            </a:p>
            <a:p>
              <a:pPr algn="l">
                <a:lnSpc>
                  <a:spcPts val="2660"/>
                </a:lnSpc>
              </a:pPr>
              <a:endParaRPr lang="en-US" sz="1900">
                <a:solidFill>
                  <a:srgbClr val="FFFFFF"/>
                </a:solidFill>
                <a:latin typeface="Garet"/>
                <a:ea typeface="Garet"/>
                <a:cs typeface="Garet"/>
                <a:sym typeface="Garet"/>
              </a:endParaRPr>
            </a:p>
          </p:txBody>
        </p:sp>
      </p:grpSp>
      <p:sp>
        <p:nvSpPr>
          <p:cNvPr id="29" name="TextBox 29"/>
          <p:cNvSpPr txBox="1"/>
          <p:nvPr/>
        </p:nvSpPr>
        <p:spPr>
          <a:xfrm>
            <a:off x="1894160" y="7676307"/>
            <a:ext cx="5290735" cy="1190276"/>
          </a:xfrm>
          <a:prstGeom prst="rect">
            <a:avLst/>
          </a:prstGeom>
        </p:spPr>
        <p:txBody>
          <a:bodyPr lIns="0" tIns="0" rIns="0" bIns="0" rtlCol="0" anchor="t">
            <a:spAutoFit/>
          </a:bodyPr>
          <a:lstStyle/>
          <a:p>
            <a:pPr algn="l">
              <a:lnSpc>
                <a:spcPts val="3169"/>
              </a:lnSpc>
              <a:spcBef>
                <a:spcPct val="0"/>
              </a:spcBef>
            </a:pPr>
            <a:r>
              <a:rPr lang="en-US" sz="2263">
                <a:solidFill>
                  <a:srgbClr val="FFFFFF"/>
                </a:solidFill>
                <a:latin typeface="Disket Mono"/>
                <a:ea typeface="Disket Mono"/>
                <a:cs typeface="Disket Mono"/>
                <a:sym typeface="Disket Mono"/>
              </a:rPr>
              <a:t>There’s a lot of great use cases and examples in the open-source land!</a:t>
            </a: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405945" y="1942310"/>
            <a:ext cx="18473970" cy="10391608"/>
          </a:xfrm>
          <a:custGeom>
            <a:avLst/>
            <a:gdLst/>
            <a:ahLst/>
            <a:cxnLst/>
            <a:rect l="l" t="t" r="r" b="b"/>
            <a:pathLst>
              <a:path w="18473970" h="10391608">
                <a:moveTo>
                  <a:pt x="0" y="0"/>
                </a:moveTo>
                <a:lnTo>
                  <a:pt x="18473970" y="0"/>
                </a:lnTo>
                <a:lnTo>
                  <a:pt x="18473970" y="10391607"/>
                </a:lnTo>
                <a:lnTo>
                  <a:pt x="0" y="10391607"/>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pic>
        <p:nvPicPr>
          <p:cNvPr id="3" name="Picture 3"/>
          <p:cNvPicPr>
            <a:picLocks noChangeAspect="1"/>
          </p:cNvPicPr>
          <p:nvPr/>
        </p:nvPicPr>
        <p:blipFill>
          <a:blip r:embed="rId4"/>
          <a:srcRect/>
          <a:stretch>
            <a:fillRect/>
          </a:stretch>
        </p:blipFill>
        <p:spPr>
          <a:xfrm>
            <a:off x="16514932" y="719461"/>
            <a:ext cx="744368" cy="331244"/>
          </a:xfrm>
          <a:prstGeom prst="rect">
            <a:avLst/>
          </a:prstGeom>
        </p:spPr>
      </p:pic>
      <p:sp>
        <p:nvSpPr>
          <p:cNvPr id="4" name="Freeform 4"/>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US"/>
          </a:p>
        </p:txBody>
      </p:sp>
      <p:sp>
        <p:nvSpPr>
          <p:cNvPr id="5" name="Freeform 5"/>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en-US"/>
          </a:p>
        </p:txBody>
      </p:sp>
      <p:grpSp>
        <p:nvGrpSpPr>
          <p:cNvPr id="6" name="Group 6"/>
          <p:cNvGrpSpPr/>
          <p:nvPr/>
        </p:nvGrpSpPr>
        <p:grpSpPr>
          <a:xfrm>
            <a:off x="2486381" y="588745"/>
            <a:ext cx="1211480" cy="624416"/>
            <a:chOff x="0" y="0"/>
            <a:chExt cx="1615307" cy="832555"/>
          </a:xfrm>
        </p:grpSpPr>
        <p:sp>
          <p:nvSpPr>
            <p:cNvPr id="7" name="TextBox 7"/>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8" name="Freeform 8"/>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txBody>
            <a:bodyPr/>
            <a:lstStyle/>
            <a:p>
              <a:endParaRPr lang="en-US"/>
            </a:p>
          </p:txBody>
        </p:sp>
      </p:grpSp>
      <p:grpSp>
        <p:nvGrpSpPr>
          <p:cNvPr id="9" name="Group 9"/>
          <p:cNvGrpSpPr/>
          <p:nvPr/>
        </p:nvGrpSpPr>
        <p:grpSpPr>
          <a:xfrm>
            <a:off x="5443716" y="729709"/>
            <a:ext cx="862336" cy="327152"/>
            <a:chOff x="0" y="0"/>
            <a:chExt cx="1149782" cy="436203"/>
          </a:xfrm>
        </p:grpSpPr>
        <p:sp>
          <p:nvSpPr>
            <p:cNvPr id="10" name="TextBox 10"/>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1" name="Freeform 11"/>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txBody>
            <a:bodyPr/>
            <a:lstStyle/>
            <a:p>
              <a:endParaRPr lang="en-US"/>
            </a:p>
          </p:txBody>
        </p:sp>
      </p:grpSp>
      <p:grpSp>
        <p:nvGrpSpPr>
          <p:cNvPr id="12" name="Group 12"/>
          <p:cNvGrpSpPr/>
          <p:nvPr/>
        </p:nvGrpSpPr>
        <p:grpSpPr>
          <a:xfrm>
            <a:off x="4115755" y="703945"/>
            <a:ext cx="908861" cy="327152"/>
            <a:chOff x="0" y="0"/>
            <a:chExt cx="1211815" cy="436203"/>
          </a:xfrm>
        </p:grpSpPr>
        <p:sp>
          <p:nvSpPr>
            <p:cNvPr id="13" name="TextBox 13"/>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14" name="Freeform 14"/>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3">
                <a:extLst>
                  <a:ext uri="{96DAC541-7B7A-43D3-8B79-37D633B846F1}">
                    <asvg:svgBlip xmlns:asvg="http://schemas.microsoft.com/office/drawing/2016/SVG/main" r:embed="rId14"/>
                  </a:ext>
                </a:extLst>
              </a:blip>
              <a:stretch>
                <a:fillRect/>
              </a:stretch>
            </a:blipFill>
          </p:spPr>
          <p:txBody>
            <a:bodyPr/>
            <a:lstStyle/>
            <a:p>
              <a:endParaRPr lang="en-US"/>
            </a:p>
          </p:txBody>
        </p:sp>
      </p:grpSp>
      <p:sp>
        <p:nvSpPr>
          <p:cNvPr id="15" name="Freeform 15"/>
          <p:cNvSpPr/>
          <p:nvPr/>
        </p:nvSpPr>
        <p:spPr>
          <a:xfrm>
            <a:off x="7796204" y="3113818"/>
            <a:ext cx="5245361" cy="5245361"/>
          </a:xfrm>
          <a:custGeom>
            <a:avLst/>
            <a:gdLst/>
            <a:ahLst/>
            <a:cxnLst/>
            <a:rect l="l" t="t" r="r" b="b"/>
            <a:pathLst>
              <a:path w="5245361" h="5245361">
                <a:moveTo>
                  <a:pt x="0" y="0"/>
                </a:moveTo>
                <a:lnTo>
                  <a:pt x="5245361" y="0"/>
                </a:lnTo>
                <a:lnTo>
                  <a:pt x="5245361" y="5245361"/>
                </a:lnTo>
                <a:lnTo>
                  <a:pt x="0" y="5245361"/>
                </a:lnTo>
                <a:lnTo>
                  <a:pt x="0" y="0"/>
                </a:lnTo>
                <a:close/>
              </a:path>
            </a:pathLst>
          </a:custGeom>
          <a:blipFill>
            <a:blip r:embed="rId15"/>
            <a:stretch>
              <a:fillRect/>
            </a:stretch>
          </a:blipFill>
        </p:spPr>
        <p:txBody>
          <a:bodyPr/>
          <a:lstStyle/>
          <a:p>
            <a:endParaRPr lang="en-US"/>
          </a:p>
        </p:txBody>
      </p:sp>
      <p:sp>
        <p:nvSpPr>
          <p:cNvPr id="16" name="TextBox 16"/>
          <p:cNvSpPr txBox="1"/>
          <p:nvPr/>
        </p:nvSpPr>
        <p:spPr>
          <a:xfrm>
            <a:off x="1028700" y="1631132"/>
            <a:ext cx="1703932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LINKS!</a:t>
            </a:r>
          </a:p>
        </p:txBody>
      </p:sp>
      <p:sp>
        <p:nvSpPr>
          <p:cNvPr id="17" name="TextBox 17"/>
          <p:cNvSpPr txBox="1"/>
          <p:nvPr/>
        </p:nvSpPr>
        <p:spPr>
          <a:xfrm>
            <a:off x="1028700" y="3703508"/>
            <a:ext cx="4692683" cy="1154431"/>
          </a:xfrm>
          <a:prstGeom prst="rect">
            <a:avLst/>
          </a:prstGeom>
        </p:spPr>
        <p:txBody>
          <a:bodyPr lIns="0" tIns="0" rIns="0" bIns="0" rtlCol="0" anchor="t">
            <a:spAutoFit/>
          </a:bodyPr>
          <a:lstStyle/>
          <a:p>
            <a:pPr algn="l">
              <a:lnSpc>
                <a:spcPts val="4619"/>
              </a:lnSpc>
              <a:spcBef>
                <a:spcPct val="0"/>
              </a:spcBef>
            </a:pPr>
            <a:r>
              <a:rPr lang="en-US" sz="3299" dirty="0">
                <a:solidFill>
                  <a:srgbClr val="FFFFFF"/>
                </a:solidFill>
                <a:latin typeface="Disket Mono"/>
                <a:ea typeface="Disket Mono"/>
                <a:cs typeface="Disket Mono"/>
                <a:sym typeface="Disket Mono"/>
              </a:rPr>
              <a:t>Available on GitHub!</a:t>
            </a:r>
          </a:p>
        </p:txBody>
      </p:sp>
      <p:sp>
        <p:nvSpPr>
          <p:cNvPr id="18" name="TextBox 18"/>
          <p:cNvSpPr txBox="1"/>
          <p:nvPr/>
        </p:nvSpPr>
        <p:spPr>
          <a:xfrm>
            <a:off x="7796204" y="8684894"/>
            <a:ext cx="5490346" cy="573406"/>
          </a:xfrm>
          <a:prstGeom prst="rect">
            <a:avLst/>
          </a:prstGeom>
        </p:spPr>
        <p:txBody>
          <a:bodyPr lIns="0" tIns="0" rIns="0" bIns="0" rtlCol="0" anchor="t">
            <a:spAutoFit/>
          </a:bodyPr>
          <a:lstStyle/>
          <a:p>
            <a:pPr algn="l">
              <a:lnSpc>
                <a:spcPts val="4619"/>
              </a:lnSpc>
              <a:spcBef>
                <a:spcPct val="0"/>
              </a:spcBef>
            </a:pPr>
            <a:r>
              <a:rPr lang="en-US" sz="3299">
                <a:solidFill>
                  <a:srgbClr val="00C49C"/>
                </a:solidFill>
                <a:latin typeface="Disket Mono"/>
                <a:ea typeface="Disket Mono"/>
                <a:cs typeface="Disket Mono"/>
                <a:sym typeface="Disket Mono"/>
              </a:rPr>
              <a:t>latonis</a:t>
            </a:r>
            <a:r>
              <a:rPr lang="en-US" sz="3299">
                <a:solidFill>
                  <a:srgbClr val="FFFFFF"/>
                </a:solidFill>
                <a:latin typeface="Disket Mono"/>
                <a:ea typeface="Disket Mono"/>
                <a:cs typeface="Disket Mono"/>
                <a:sym typeface="Disket Mono"/>
              </a:rPr>
              <a:t>/</a:t>
            </a:r>
            <a:r>
              <a:rPr lang="en-US" sz="3299">
                <a:solidFill>
                  <a:srgbClr val="FF63D8"/>
                </a:solidFill>
                <a:latin typeface="Disket Mono"/>
                <a:ea typeface="Disket Mono"/>
                <a:cs typeface="Disket Mono"/>
                <a:sym typeface="Disket Mono"/>
              </a:rPr>
              <a:t>GBanalyzer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185970" y="2934751"/>
            <a:ext cx="18473970" cy="10391608"/>
          </a:xfrm>
          <a:custGeom>
            <a:avLst/>
            <a:gdLst/>
            <a:ahLst/>
            <a:cxnLst/>
            <a:rect l="l" t="t" r="r" b="b"/>
            <a:pathLst>
              <a:path w="18473970" h="10391608">
                <a:moveTo>
                  <a:pt x="0" y="0"/>
                </a:moveTo>
                <a:lnTo>
                  <a:pt x="18473970" y="0"/>
                </a:lnTo>
                <a:lnTo>
                  <a:pt x="18473970" y="10391608"/>
                </a:lnTo>
                <a:lnTo>
                  <a:pt x="0" y="10391608"/>
                </a:lnTo>
                <a:lnTo>
                  <a:pt x="0" y="0"/>
                </a:lnTo>
                <a:close/>
              </a:path>
            </a:pathLst>
          </a:custGeom>
          <a:blipFill>
            <a:blip r:embed="rId2">
              <a:alphaModFix amt="14000"/>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0807632" y="1949135"/>
            <a:ext cx="6451668" cy="10752781"/>
          </a:xfrm>
          <a:custGeom>
            <a:avLst/>
            <a:gdLst/>
            <a:ahLst/>
            <a:cxnLst/>
            <a:rect l="l" t="t" r="r" b="b"/>
            <a:pathLst>
              <a:path w="6451668" h="10752781">
                <a:moveTo>
                  <a:pt x="0" y="0"/>
                </a:moveTo>
                <a:lnTo>
                  <a:pt x="6451668" y="0"/>
                </a:lnTo>
                <a:lnTo>
                  <a:pt x="6451668" y="10752780"/>
                </a:lnTo>
                <a:lnTo>
                  <a:pt x="0" y="1075278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4" name="Group 4"/>
          <p:cNvGrpSpPr/>
          <p:nvPr/>
        </p:nvGrpSpPr>
        <p:grpSpPr>
          <a:xfrm>
            <a:off x="1028700" y="5269834"/>
            <a:ext cx="8560485" cy="3988466"/>
            <a:chOff x="0" y="0"/>
            <a:chExt cx="2254613" cy="1050460"/>
          </a:xfrm>
        </p:grpSpPr>
        <p:sp>
          <p:nvSpPr>
            <p:cNvPr id="5" name="Freeform 5"/>
            <p:cNvSpPr/>
            <p:nvPr/>
          </p:nvSpPr>
          <p:spPr>
            <a:xfrm>
              <a:off x="0" y="0"/>
              <a:ext cx="2254613" cy="1050460"/>
            </a:xfrm>
            <a:custGeom>
              <a:avLst/>
              <a:gdLst/>
              <a:ahLst/>
              <a:cxnLst/>
              <a:rect l="l" t="t" r="r" b="b"/>
              <a:pathLst>
                <a:path w="2254613" h="1050460">
                  <a:moveTo>
                    <a:pt x="44315" y="0"/>
                  </a:moveTo>
                  <a:lnTo>
                    <a:pt x="2210299" y="0"/>
                  </a:lnTo>
                  <a:cubicBezTo>
                    <a:pt x="2222052" y="0"/>
                    <a:pt x="2233323" y="4669"/>
                    <a:pt x="2241634" y="12979"/>
                  </a:cubicBezTo>
                  <a:cubicBezTo>
                    <a:pt x="2249944" y="21290"/>
                    <a:pt x="2254613" y="32562"/>
                    <a:pt x="2254613" y="44315"/>
                  </a:cubicBezTo>
                  <a:lnTo>
                    <a:pt x="2254613" y="1006146"/>
                  </a:lnTo>
                  <a:cubicBezTo>
                    <a:pt x="2254613" y="1017899"/>
                    <a:pt x="2249944" y="1029170"/>
                    <a:pt x="2241634" y="1037481"/>
                  </a:cubicBezTo>
                  <a:cubicBezTo>
                    <a:pt x="2233323" y="1045791"/>
                    <a:pt x="2222052" y="1050460"/>
                    <a:pt x="2210299" y="1050460"/>
                  </a:cubicBezTo>
                  <a:lnTo>
                    <a:pt x="44315" y="1050460"/>
                  </a:lnTo>
                  <a:cubicBezTo>
                    <a:pt x="32562" y="1050460"/>
                    <a:pt x="21290" y="1045791"/>
                    <a:pt x="12979" y="1037481"/>
                  </a:cubicBezTo>
                  <a:cubicBezTo>
                    <a:pt x="4669" y="1029170"/>
                    <a:pt x="0" y="1017899"/>
                    <a:pt x="0" y="1006146"/>
                  </a:cubicBezTo>
                  <a:lnTo>
                    <a:pt x="0" y="44315"/>
                  </a:lnTo>
                  <a:cubicBezTo>
                    <a:pt x="0" y="32562"/>
                    <a:pt x="4669" y="21290"/>
                    <a:pt x="12979" y="12979"/>
                  </a:cubicBezTo>
                  <a:cubicBezTo>
                    <a:pt x="21290" y="4669"/>
                    <a:pt x="32562" y="0"/>
                    <a:pt x="44315" y="0"/>
                  </a:cubicBezTo>
                  <a:close/>
                </a:path>
              </a:pathLst>
            </a:custGeom>
            <a:solidFill>
              <a:srgbClr val="000000"/>
            </a:solidFill>
            <a:ln w="47625" cap="rnd">
              <a:solidFill>
                <a:srgbClr val="21EF80"/>
              </a:solidFill>
              <a:prstDash val="solid"/>
              <a:round/>
            </a:ln>
          </p:spPr>
          <p:txBody>
            <a:bodyPr/>
            <a:lstStyle/>
            <a:p>
              <a:endParaRPr lang="en-US"/>
            </a:p>
          </p:txBody>
        </p:sp>
        <p:sp>
          <p:nvSpPr>
            <p:cNvPr id="6" name="TextBox 6"/>
            <p:cNvSpPr txBox="1"/>
            <p:nvPr/>
          </p:nvSpPr>
          <p:spPr>
            <a:xfrm>
              <a:off x="0" y="-57150"/>
              <a:ext cx="2254613" cy="1107610"/>
            </a:xfrm>
            <a:prstGeom prst="rect">
              <a:avLst/>
            </a:prstGeom>
          </p:spPr>
          <p:txBody>
            <a:bodyPr lIns="254000" tIns="254000" rIns="254000" bIns="254000" rtlCol="0" anchor="t"/>
            <a:lstStyle/>
            <a:p>
              <a:pPr algn="l">
                <a:lnSpc>
                  <a:spcPts val="3359"/>
                </a:lnSpc>
              </a:pPr>
              <a:endParaRPr dirty="0"/>
            </a:p>
            <a:p>
              <a:pPr marL="518158" lvl="1" indent="-259079" algn="l">
                <a:lnSpc>
                  <a:spcPts val="3359"/>
                </a:lnSpc>
                <a:buFont typeface="Arial"/>
                <a:buChar char="•"/>
              </a:pPr>
              <a:r>
                <a:rPr lang="en-US" sz="2399" dirty="0">
                  <a:solidFill>
                    <a:srgbClr val="FFFFFF"/>
                  </a:solidFill>
                  <a:latin typeface="Disket Mono"/>
                  <a:ea typeface="Disket Mono"/>
                  <a:cs typeface="Disket Mono"/>
                  <a:sym typeface="Disket Mono"/>
                </a:rPr>
                <a:t>Open-Source Reverse engineering Toolkit</a:t>
              </a:r>
            </a:p>
            <a:p>
              <a:pPr marL="518158" lvl="1" indent="-259079" algn="l">
                <a:lnSpc>
                  <a:spcPts val="3359"/>
                </a:lnSpc>
                <a:buFont typeface="Arial"/>
                <a:buChar char="•"/>
              </a:pPr>
              <a:r>
                <a:rPr lang="en-US" sz="2399" dirty="0">
                  <a:solidFill>
                    <a:srgbClr val="FFFFFF"/>
                  </a:solidFill>
                  <a:latin typeface="Disket Mono"/>
                  <a:ea typeface="Disket Mono"/>
                  <a:cs typeface="Disket Mono"/>
                  <a:sym typeface="Disket Mono"/>
                </a:rPr>
                <a:t>Developed by the NSA because IDA costs a billion dollars</a:t>
              </a:r>
            </a:p>
            <a:p>
              <a:pPr marL="518158" lvl="1" indent="-259079" algn="l">
                <a:lnSpc>
                  <a:spcPts val="3359"/>
                </a:lnSpc>
                <a:buFont typeface="Arial"/>
                <a:buChar char="•"/>
              </a:pPr>
              <a:r>
                <a:rPr lang="en-US" sz="2399" dirty="0">
                  <a:solidFill>
                    <a:srgbClr val="FFFFFF"/>
                  </a:solidFill>
                  <a:latin typeface="Disket Mono"/>
                  <a:ea typeface="Disket Mono"/>
                  <a:cs typeface="Disket Mono"/>
                  <a:sym typeface="Disket Mono"/>
                </a:rPr>
                <a:t>Highly extensible and customizable</a:t>
              </a:r>
            </a:p>
            <a:p>
              <a:pPr marL="518158" lvl="1" indent="-259079" algn="l">
                <a:lnSpc>
                  <a:spcPts val="3359"/>
                </a:lnSpc>
                <a:buFont typeface="Arial"/>
                <a:buChar char="•"/>
              </a:pPr>
              <a:r>
                <a:rPr lang="en-US" sz="2399" dirty="0">
                  <a:solidFill>
                    <a:srgbClr val="FFFFFF"/>
                  </a:solidFill>
                  <a:latin typeface="Disket Mono"/>
                  <a:ea typeface="Disket Mono"/>
                  <a:cs typeface="Disket Mono"/>
                  <a:sym typeface="Disket Mono"/>
                </a:rPr>
                <a:t>FREE!</a:t>
              </a:r>
            </a:p>
            <a:p>
              <a:pPr algn="l">
                <a:lnSpc>
                  <a:spcPts val="3359"/>
                </a:lnSpc>
              </a:pPr>
              <a:endParaRPr lang="en-US" sz="2399" dirty="0">
                <a:solidFill>
                  <a:srgbClr val="FFFFFF"/>
                </a:solidFill>
                <a:latin typeface="Disket Mono"/>
                <a:ea typeface="Disket Mono"/>
                <a:cs typeface="Disket Mono"/>
                <a:sym typeface="Disket Mono"/>
              </a:endParaRPr>
            </a:p>
          </p:txBody>
        </p:sp>
      </p:grpSp>
      <p:grpSp>
        <p:nvGrpSpPr>
          <p:cNvPr id="7" name="Group 7"/>
          <p:cNvGrpSpPr>
            <a:grpSpLocks noChangeAspect="1"/>
          </p:cNvGrpSpPr>
          <p:nvPr/>
        </p:nvGrpSpPr>
        <p:grpSpPr>
          <a:xfrm>
            <a:off x="11050460" y="2191889"/>
            <a:ext cx="5966012" cy="3579607"/>
            <a:chOff x="0" y="0"/>
            <a:chExt cx="6350000" cy="3810000"/>
          </a:xfrm>
        </p:grpSpPr>
        <p:sp>
          <p:nvSpPr>
            <p:cNvPr id="8" name="Freeform 8"/>
            <p:cNvSpPr/>
            <p:nvPr/>
          </p:nvSpPr>
          <p:spPr>
            <a:xfrm>
              <a:off x="0" y="0"/>
              <a:ext cx="6350000" cy="3810000"/>
            </a:xfrm>
            <a:custGeom>
              <a:avLst/>
              <a:gdLst/>
              <a:ahLst/>
              <a:cxnLst/>
              <a:rect l="l" t="t" r="r" b="b"/>
              <a:pathLst>
                <a:path w="6350000" h="3810000">
                  <a:moveTo>
                    <a:pt x="0" y="3175000"/>
                  </a:moveTo>
                  <a:lnTo>
                    <a:pt x="0" y="635000"/>
                  </a:lnTo>
                  <a:cubicBezTo>
                    <a:pt x="0" y="284480"/>
                    <a:pt x="284480" y="0"/>
                    <a:pt x="635000" y="0"/>
                  </a:cubicBezTo>
                  <a:lnTo>
                    <a:pt x="5715000" y="0"/>
                  </a:lnTo>
                  <a:cubicBezTo>
                    <a:pt x="6065520" y="0"/>
                    <a:pt x="6350000" y="284480"/>
                    <a:pt x="6350000" y="635000"/>
                  </a:cubicBezTo>
                  <a:lnTo>
                    <a:pt x="6350000" y="3175000"/>
                  </a:lnTo>
                  <a:cubicBezTo>
                    <a:pt x="6350000" y="3525520"/>
                    <a:pt x="6065520" y="3810000"/>
                    <a:pt x="5715000" y="3810000"/>
                  </a:cubicBezTo>
                  <a:lnTo>
                    <a:pt x="635000" y="3810000"/>
                  </a:lnTo>
                  <a:cubicBezTo>
                    <a:pt x="284480" y="3810000"/>
                    <a:pt x="0" y="3525520"/>
                    <a:pt x="0" y="3175000"/>
                  </a:cubicBezTo>
                  <a:close/>
                </a:path>
              </a:pathLst>
            </a:custGeom>
            <a:blipFill>
              <a:blip r:embed="rId6"/>
              <a:stretch>
                <a:fillRect l="-8252" r="-8252"/>
              </a:stretch>
            </a:blipFill>
          </p:spPr>
          <p:txBody>
            <a:bodyPr/>
            <a:lstStyle/>
            <a:p>
              <a:endParaRPr lang="en-US"/>
            </a:p>
          </p:txBody>
        </p:sp>
        <p:sp>
          <p:nvSpPr>
            <p:cNvPr id="9" name="Freeform 9"/>
            <p:cNvSpPr/>
            <p:nvPr/>
          </p:nvSpPr>
          <p:spPr>
            <a:xfrm>
              <a:off x="0" y="0"/>
              <a:ext cx="6350000" cy="3810000"/>
            </a:xfrm>
            <a:custGeom>
              <a:avLst/>
              <a:gdLst/>
              <a:ahLst/>
              <a:cxnLst/>
              <a:rect l="l" t="t" r="r" b="b"/>
              <a:pathLst>
                <a:path w="6350000" h="3810000">
                  <a:moveTo>
                    <a:pt x="5715000" y="19050"/>
                  </a:moveTo>
                  <a:cubicBezTo>
                    <a:pt x="6054090" y="19050"/>
                    <a:pt x="6330950" y="295910"/>
                    <a:pt x="6330950" y="635000"/>
                  </a:cubicBezTo>
                  <a:lnTo>
                    <a:pt x="6330950" y="3175000"/>
                  </a:lnTo>
                  <a:cubicBezTo>
                    <a:pt x="6330950" y="3514090"/>
                    <a:pt x="6054090" y="3790950"/>
                    <a:pt x="5715000" y="3790950"/>
                  </a:cubicBezTo>
                  <a:lnTo>
                    <a:pt x="635000" y="3790950"/>
                  </a:lnTo>
                  <a:cubicBezTo>
                    <a:pt x="295910" y="3790950"/>
                    <a:pt x="19050" y="3514090"/>
                    <a:pt x="19050" y="3175000"/>
                  </a:cubicBezTo>
                  <a:lnTo>
                    <a:pt x="19050" y="635000"/>
                  </a:lnTo>
                  <a:cubicBezTo>
                    <a:pt x="19050" y="295910"/>
                    <a:pt x="295910" y="19050"/>
                    <a:pt x="635000" y="19050"/>
                  </a:cubicBezTo>
                  <a:lnTo>
                    <a:pt x="5715000" y="19050"/>
                  </a:lnTo>
                  <a:moveTo>
                    <a:pt x="5715000" y="0"/>
                  </a:moveTo>
                  <a:lnTo>
                    <a:pt x="635000" y="0"/>
                  </a:lnTo>
                  <a:cubicBezTo>
                    <a:pt x="284480" y="0"/>
                    <a:pt x="0" y="284480"/>
                    <a:pt x="0" y="635000"/>
                  </a:cubicBezTo>
                  <a:lnTo>
                    <a:pt x="0" y="3175000"/>
                  </a:lnTo>
                  <a:cubicBezTo>
                    <a:pt x="0" y="3525520"/>
                    <a:pt x="284480" y="3810000"/>
                    <a:pt x="635000" y="3810000"/>
                  </a:cubicBezTo>
                  <a:lnTo>
                    <a:pt x="5715000" y="3810000"/>
                  </a:lnTo>
                  <a:cubicBezTo>
                    <a:pt x="6065520" y="3810000"/>
                    <a:pt x="6350000" y="3525520"/>
                    <a:pt x="6350000" y="3175000"/>
                  </a:cubicBezTo>
                  <a:lnTo>
                    <a:pt x="6350000" y="635000"/>
                  </a:lnTo>
                  <a:cubicBezTo>
                    <a:pt x="6350000" y="284480"/>
                    <a:pt x="6065520" y="0"/>
                    <a:pt x="5715000" y="0"/>
                  </a:cubicBezTo>
                  <a:lnTo>
                    <a:pt x="5715000" y="0"/>
                  </a:lnTo>
                  <a:close/>
                </a:path>
              </a:pathLst>
            </a:custGeom>
            <a:solidFill>
              <a:srgbClr val="CB34A5"/>
            </a:solidFill>
          </p:spPr>
          <p:txBody>
            <a:bodyPr/>
            <a:lstStyle/>
            <a:p>
              <a:endParaRPr lang="en-US"/>
            </a:p>
          </p:txBody>
        </p:sp>
      </p:grpSp>
      <p:pic>
        <p:nvPicPr>
          <p:cNvPr id="10" name="Picture 10"/>
          <p:cNvPicPr>
            <a:picLocks noChangeAspect="1"/>
          </p:cNvPicPr>
          <p:nvPr/>
        </p:nvPicPr>
        <p:blipFill>
          <a:blip r:embed="rId7"/>
          <a:srcRect/>
          <a:stretch>
            <a:fillRect/>
          </a:stretch>
        </p:blipFill>
        <p:spPr>
          <a:xfrm>
            <a:off x="16514932" y="719461"/>
            <a:ext cx="744368" cy="331244"/>
          </a:xfrm>
          <a:prstGeom prst="rect">
            <a:avLst/>
          </a:prstGeom>
        </p:spPr>
      </p:pic>
      <p:sp>
        <p:nvSpPr>
          <p:cNvPr id="11" name="Freeform 11"/>
          <p:cNvSpPr/>
          <p:nvPr/>
        </p:nvSpPr>
        <p:spPr>
          <a:xfrm>
            <a:off x="14000181" y="719461"/>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2" name="Freeform 12"/>
          <p:cNvSpPr/>
          <p:nvPr/>
        </p:nvSpPr>
        <p:spPr>
          <a:xfrm>
            <a:off x="1028700" y="668737"/>
            <a:ext cx="1082363" cy="464432"/>
          </a:xfrm>
          <a:custGeom>
            <a:avLst/>
            <a:gdLst/>
            <a:ahLst/>
            <a:cxnLst/>
            <a:rect l="l" t="t" r="r" b="b"/>
            <a:pathLst>
              <a:path w="1082363" h="464432">
                <a:moveTo>
                  <a:pt x="0" y="0"/>
                </a:moveTo>
                <a:lnTo>
                  <a:pt x="1082363" y="0"/>
                </a:lnTo>
                <a:lnTo>
                  <a:pt x="1082363" y="464432"/>
                </a:lnTo>
                <a:lnTo>
                  <a:pt x="0" y="46443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grpSp>
        <p:nvGrpSpPr>
          <p:cNvPr id="13" name="Group 13"/>
          <p:cNvGrpSpPr/>
          <p:nvPr/>
        </p:nvGrpSpPr>
        <p:grpSpPr>
          <a:xfrm>
            <a:off x="2486381" y="588745"/>
            <a:ext cx="1211480" cy="624416"/>
            <a:chOff x="0" y="0"/>
            <a:chExt cx="1615307" cy="832555"/>
          </a:xfrm>
        </p:grpSpPr>
        <p:sp>
          <p:nvSpPr>
            <p:cNvPr id="14" name="TextBox 14"/>
            <p:cNvSpPr txBox="1"/>
            <p:nvPr/>
          </p:nvSpPr>
          <p:spPr>
            <a:xfrm>
              <a:off x="832555" y="18217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01</a:t>
              </a:r>
            </a:p>
          </p:txBody>
        </p:sp>
        <p:sp>
          <p:nvSpPr>
            <p:cNvPr id="15" name="Freeform 15"/>
            <p:cNvSpPr/>
            <p:nvPr/>
          </p:nvSpPr>
          <p:spPr>
            <a:xfrm rot="2775787">
              <a:off x="121853" y="121853"/>
              <a:ext cx="588848" cy="588848"/>
            </a:xfrm>
            <a:custGeom>
              <a:avLst/>
              <a:gdLst/>
              <a:ahLst/>
              <a:cxnLst/>
              <a:rect l="l" t="t" r="r" b="b"/>
              <a:pathLst>
                <a:path w="588848" h="588848">
                  <a:moveTo>
                    <a:pt x="0" y="0"/>
                  </a:moveTo>
                  <a:lnTo>
                    <a:pt x="588848" y="0"/>
                  </a:lnTo>
                  <a:lnTo>
                    <a:pt x="588848" y="588848"/>
                  </a:lnTo>
                  <a:lnTo>
                    <a:pt x="0" y="58884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grpSp>
      <p:grpSp>
        <p:nvGrpSpPr>
          <p:cNvPr id="16" name="Group 16"/>
          <p:cNvGrpSpPr/>
          <p:nvPr/>
        </p:nvGrpSpPr>
        <p:grpSpPr>
          <a:xfrm>
            <a:off x="5443716" y="729709"/>
            <a:ext cx="862336" cy="327152"/>
            <a:chOff x="0" y="0"/>
            <a:chExt cx="1149782" cy="436203"/>
          </a:xfrm>
        </p:grpSpPr>
        <p:sp>
          <p:nvSpPr>
            <p:cNvPr id="17" name="TextBox 17"/>
            <p:cNvSpPr txBox="1"/>
            <p:nvPr/>
          </p:nvSpPr>
          <p:spPr>
            <a:xfrm>
              <a:off x="367030"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12</a:t>
              </a:r>
            </a:p>
          </p:txBody>
        </p:sp>
        <p:sp>
          <p:nvSpPr>
            <p:cNvPr id="18" name="Freeform 18"/>
            <p:cNvSpPr/>
            <p:nvPr/>
          </p:nvSpPr>
          <p:spPr>
            <a:xfrm>
              <a:off x="0" y="20313"/>
              <a:ext cx="367030" cy="332329"/>
            </a:xfrm>
            <a:custGeom>
              <a:avLst/>
              <a:gdLst/>
              <a:ahLst/>
              <a:cxnLst/>
              <a:rect l="l" t="t" r="r" b="b"/>
              <a:pathLst>
                <a:path w="367030" h="332329">
                  <a:moveTo>
                    <a:pt x="0" y="0"/>
                  </a:moveTo>
                  <a:lnTo>
                    <a:pt x="367030" y="0"/>
                  </a:lnTo>
                  <a:lnTo>
                    <a:pt x="367030" y="332329"/>
                  </a:lnTo>
                  <a:lnTo>
                    <a:pt x="0" y="33232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grpSp>
      <p:grpSp>
        <p:nvGrpSpPr>
          <p:cNvPr id="19" name="Group 19"/>
          <p:cNvGrpSpPr/>
          <p:nvPr/>
        </p:nvGrpSpPr>
        <p:grpSpPr>
          <a:xfrm>
            <a:off x="4115755" y="703945"/>
            <a:ext cx="908861" cy="327152"/>
            <a:chOff x="0" y="0"/>
            <a:chExt cx="1211815" cy="436203"/>
          </a:xfrm>
        </p:grpSpPr>
        <p:sp>
          <p:nvSpPr>
            <p:cNvPr id="20" name="TextBox 20"/>
            <p:cNvSpPr txBox="1"/>
            <p:nvPr/>
          </p:nvSpPr>
          <p:spPr>
            <a:xfrm>
              <a:off x="429063" y="-9525"/>
              <a:ext cx="782752" cy="445728"/>
            </a:xfrm>
            <a:prstGeom prst="rect">
              <a:avLst/>
            </a:prstGeom>
          </p:spPr>
          <p:txBody>
            <a:bodyPr lIns="0" tIns="0" rIns="0" bIns="0" rtlCol="0" anchor="t">
              <a:spAutoFit/>
            </a:bodyPr>
            <a:lstStyle/>
            <a:p>
              <a:pPr algn="ctr">
                <a:lnSpc>
                  <a:spcPts val="2463"/>
                </a:lnSpc>
              </a:pPr>
              <a:r>
                <a:rPr lang="en-US" sz="2199">
                  <a:solidFill>
                    <a:srgbClr val="FFFFFF"/>
                  </a:solidFill>
                  <a:latin typeface="Arcade Gamer"/>
                  <a:ea typeface="Arcade Gamer"/>
                  <a:cs typeface="Arcade Gamer"/>
                  <a:sym typeface="Arcade Gamer"/>
                </a:rPr>
                <a:t>07</a:t>
              </a:r>
            </a:p>
          </p:txBody>
        </p:sp>
        <p:sp>
          <p:nvSpPr>
            <p:cNvPr id="21" name="Freeform 21"/>
            <p:cNvSpPr/>
            <p:nvPr/>
          </p:nvSpPr>
          <p:spPr>
            <a:xfrm>
              <a:off x="0" y="58413"/>
              <a:ext cx="429063" cy="332329"/>
            </a:xfrm>
            <a:custGeom>
              <a:avLst/>
              <a:gdLst/>
              <a:ahLst/>
              <a:cxnLst/>
              <a:rect l="l" t="t" r="r" b="b"/>
              <a:pathLst>
                <a:path w="429063" h="332329">
                  <a:moveTo>
                    <a:pt x="0" y="0"/>
                  </a:moveTo>
                  <a:lnTo>
                    <a:pt x="429063" y="0"/>
                  </a:lnTo>
                  <a:lnTo>
                    <a:pt x="429063" y="332329"/>
                  </a:lnTo>
                  <a:lnTo>
                    <a:pt x="0" y="332329"/>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grpSp>
      <p:pic>
        <p:nvPicPr>
          <p:cNvPr id="22" name="Picture 22"/>
          <p:cNvPicPr>
            <a:picLocks noChangeAspect="1"/>
          </p:cNvPicPr>
          <p:nvPr/>
        </p:nvPicPr>
        <p:blipFill>
          <a:blip r:embed="rId18"/>
          <a:srcRect/>
          <a:stretch>
            <a:fillRect/>
          </a:stretch>
        </p:blipFill>
        <p:spPr>
          <a:xfrm>
            <a:off x="16527434" y="5098352"/>
            <a:ext cx="978075" cy="934061"/>
          </a:xfrm>
          <a:prstGeom prst="rect">
            <a:avLst/>
          </a:prstGeom>
        </p:spPr>
      </p:pic>
      <p:sp>
        <p:nvSpPr>
          <p:cNvPr id="23" name="TextBox 23"/>
          <p:cNvSpPr txBox="1"/>
          <p:nvPr/>
        </p:nvSpPr>
        <p:spPr>
          <a:xfrm>
            <a:off x="1028700" y="2172839"/>
            <a:ext cx="8632045" cy="1080770"/>
          </a:xfrm>
          <a:prstGeom prst="rect">
            <a:avLst/>
          </a:prstGeom>
        </p:spPr>
        <p:txBody>
          <a:bodyPr lIns="0" tIns="0" rIns="0" bIns="0" rtlCol="0" anchor="t">
            <a:spAutoFit/>
          </a:bodyPr>
          <a:lstStyle/>
          <a:p>
            <a:pPr algn="l">
              <a:lnSpc>
                <a:spcPts val="7839"/>
              </a:lnSpc>
            </a:pPr>
            <a:r>
              <a:rPr lang="en-US" sz="6999">
                <a:solidFill>
                  <a:srgbClr val="FF63D8"/>
                </a:solidFill>
                <a:latin typeface="Arcade Gamer"/>
                <a:ea typeface="Arcade Gamer"/>
                <a:cs typeface="Arcade Gamer"/>
                <a:sym typeface="Arcade Gamer"/>
              </a:rPr>
              <a:t>GHIDRA!</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TextBox 2"/>
          <p:cNvSpPr txBox="1"/>
          <p:nvPr/>
        </p:nvSpPr>
        <p:spPr>
          <a:xfrm>
            <a:off x="6214423" y="4363051"/>
            <a:ext cx="5002043" cy="1566544"/>
          </a:xfrm>
          <a:prstGeom prst="rect">
            <a:avLst/>
          </a:prstGeom>
        </p:spPr>
        <p:txBody>
          <a:bodyPr wrap="square" lIns="0" tIns="0" rIns="0" bIns="0" rtlCol="0" anchor="t">
            <a:spAutoFit/>
          </a:bodyPr>
          <a:lstStyle/>
          <a:p>
            <a:pPr algn="ctr">
              <a:lnSpc>
                <a:spcPts val="12880"/>
              </a:lnSpc>
            </a:pPr>
            <a:r>
              <a:rPr lang="en-US" sz="9200" dirty="0">
                <a:solidFill>
                  <a:srgbClr val="FFFFFF"/>
                </a:solidFill>
                <a:latin typeface="Canva Sans Bold"/>
                <a:ea typeface="Canva Sans Bold"/>
                <a:cs typeface="Canva Sans Bold"/>
                <a:sym typeface="Canva Sans Bold"/>
              </a:rPr>
              <a:t>0x00</a:t>
            </a:r>
          </a:p>
        </p:txBody>
      </p:sp>
      <p:sp>
        <p:nvSpPr>
          <p:cNvPr id="3" name="Freeform 3"/>
          <p:cNvSpPr/>
          <p:nvPr/>
        </p:nvSpPr>
        <p:spPr>
          <a:xfrm>
            <a:off x="7618512" y="224553"/>
            <a:ext cx="2193866" cy="362985"/>
          </a:xfrm>
          <a:custGeom>
            <a:avLst/>
            <a:gdLst/>
            <a:ahLst/>
            <a:cxnLst/>
            <a:rect l="l" t="t" r="r" b="b"/>
            <a:pathLst>
              <a:path w="2193866" h="362985">
                <a:moveTo>
                  <a:pt x="0" y="0"/>
                </a:moveTo>
                <a:lnTo>
                  <a:pt x="2193866" y="0"/>
                </a:lnTo>
                <a:lnTo>
                  <a:pt x="2193866" y="362985"/>
                </a:lnTo>
                <a:lnTo>
                  <a:pt x="0" y="3629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4" name="Group 4"/>
          <p:cNvGrpSpPr/>
          <p:nvPr/>
        </p:nvGrpSpPr>
        <p:grpSpPr>
          <a:xfrm>
            <a:off x="0" y="9705109"/>
            <a:ext cx="18288000" cy="1163782"/>
            <a:chOff x="0" y="0"/>
            <a:chExt cx="24384000" cy="1551709"/>
          </a:xfrm>
        </p:grpSpPr>
        <p:sp>
          <p:nvSpPr>
            <p:cNvPr id="5" name="Freeform 5"/>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7" name="Freeform 7"/>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9" name="Picture 19"/>
          <p:cNvPicPr>
            <a:picLocks noChangeAspect="1"/>
          </p:cNvPicPr>
          <p:nvPr/>
        </p:nvPicPr>
        <p:blipFill>
          <a:blip r:embed="rId24"/>
          <a:srcRect/>
          <a:stretch>
            <a:fillRect/>
          </a:stretch>
        </p:blipFill>
        <p:spPr>
          <a:xfrm>
            <a:off x="4751254" y="6789831"/>
            <a:ext cx="971251" cy="1103694"/>
          </a:xfrm>
          <a:prstGeom prst="rect">
            <a:avLst/>
          </a:prstGeom>
        </p:spPr>
      </p:pic>
      <p:pic>
        <p:nvPicPr>
          <p:cNvPr id="20" name="Picture 20"/>
          <p:cNvPicPr>
            <a:picLocks noChangeAspect="1"/>
          </p:cNvPicPr>
          <p:nvPr/>
        </p:nvPicPr>
        <p:blipFill>
          <a:blip r:embed="rId25"/>
          <a:srcRect/>
          <a:stretch>
            <a:fillRect/>
          </a:stretch>
        </p:blipFill>
        <p:spPr>
          <a:xfrm>
            <a:off x="11868886" y="6773499"/>
            <a:ext cx="1003961" cy="1120026"/>
          </a:xfrm>
          <a:prstGeom prst="rect">
            <a:avLst/>
          </a:prstGeom>
        </p:spPr>
      </p:pic>
      <p:sp>
        <p:nvSpPr>
          <p:cNvPr id="21" name="TextBox 21"/>
          <p:cNvSpPr txBox="1"/>
          <p:nvPr/>
        </p:nvSpPr>
        <p:spPr>
          <a:xfrm>
            <a:off x="2719050" y="3044036"/>
            <a:ext cx="12849901" cy="129603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GETTING STARTED</a:t>
            </a:r>
          </a:p>
        </p:txBody>
      </p:sp>
      <p:pic>
        <p:nvPicPr>
          <p:cNvPr id="22" name="Picture 22"/>
          <p:cNvPicPr>
            <a:picLocks noChangeAspect="1"/>
          </p:cNvPicPr>
          <p:nvPr/>
        </p:nvPicPr>
        <p:blipFill>
          <a:blip r:embed="rId26"/>
          <a:srcRect/>
          <a:stretch>
            <a:fillRect/>
          </a:stretch>
        </p:blipFill>
        <p:spPr>
          <a:xfrm>
            <a:off x="2719050" y="2222014"/>
            <a:ext cx="517579" cy="539145"/>
          </a:xfrm>
          <a:prstGeom prst="rect">
            <a:avLst/>
          </a:prstGeom>
        </p:spPr>
      </p:pic>
      <p:pic>
        <p:nvPicPr>
          <p:cNvPr id="23" name="Picture 23"/>
          <p:cNvPicPr>
            <a:picLocks noChangeAspect="1"/>
          </p:cNvPicPr>
          <p:nvPr/>
        </p:nvPicPr>
        <p:blipFill>
          <a:blip r:embed="rId26"/>
          <a:srcRect/>
          <a:stretch>
            <a:fillRect/>
          </a:stretch>
        </p:blipFill>
        <p:spPr>
          <a:xfrm>
            <a:off x="15104488" y="2491586"/>
            <a:ext cx="517579" cy="539145"/>
          </a:xfrm>
          <a:prstGeom prst="rect">
            <a:avLst/>
          </a:prstGeom>
        </p:spPr>
      </p:pic>
      <p:sp>
        <p:nvSpPr>
          <p:cNvPr id="24" name="Freeform 24"/>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5" name="Freeform 25"/>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6" name="Freeform 26"/>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7" name="Freeform 27"/>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8" name="Freeform 28"/>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9" name="Freeform 29"/>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0" name="Freeform 30"/>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1" name="Freeform 31"/>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3" name="Freeform 33"/>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2" name="Group 2"/>
          <p:cNvGrpSpPr/>
          <p:nvPr/>
        </p:nvGrpSpPr>
        <p:grpSpPr>
          <a:xfrm>
            <a:off x="11130852" y="4170622"/>
            <a:ext cx="3523234" cy="1500320"/>
            <a:chOff x="0" y="0"/>
            <a:chExt cx="812800" cy="346119"/>
          </a:xfrm>
        </p:grpSpPr>
        <p:sp>
          <p:nvSpPr>
            <p:cNvPr id="3" name="Freeform 3"/>
            <p:cNvSpPr/>
            <p:nvPr/>
          </p:nvSpPr>
          <p:spPr>
            <a:xfrm>
              <a:off x="0" y="0"/>
              <a:ext cx="812800" cy="346119"/>
            </a:xfrm>
            <a:custGeom>
              <a:avLst/>
              <a:gdLst/>
              <a:ahLst/>
              <a:cxnLst/>
              <a:rect l="l" t="t" r="r" b="b"/>
              <a:pathLst>
                <a:path w="812800" h="346119">
                  <a:moveTo>
                    <a:pt x="43948" y="0"/>
                  </a:moveTo>
                  <a:lnTo>
                    <a:pt x="768852" y="0"/>
                  </a:lnTo>
                  <a:cubicBezTo>
                    <a:pt x="793124" y="0"/>
                    <a:pt x="812800" y="19676"/>
                    <a:pt x="812800" y="43948"/>
                  </a:cubicBezTo>
                  <a:lnTo>
                    <a:pt x="812800" y="302172"/>
                  </a:lnTo>
                  <a:cubicBezTo>
                    <a:pt x="812800" y="326443"/>
                    <a:pt x="793124" y="346119"/>
                    <a:pt x="768852" y="346119"/>
                  </a:cubicBezTo>
                  <a:lnTo>
                    <a:pt x="43948" y="346119"/>
                  </a:lnTo>
                  <a:cubicBezTo>
                    <a:pt x="19676" y="346119"/>
                    <a:pt x="0" y="326443"/>
                    <a:pt x="0" y="302172"/>
                  </a:cubicBezTo>
                  <a:lnTo>
                    <a:pt x="0" y="43948"/>
                  </a:lnTo>
                  <a:cubicBezTo>
                    <a:pt x="0" y="19676"/>
                    <a:pt x="19676" y="0"/>
                    <a:pt x="43948" y="0"/>
                  </a:cubicBezTo>
                  <a:close/>
                </a:path>
              </a:pathLst>
            </a:custGeom>
            <a:solidFill>
              <a:srgbClr val="21EF80"/>
            </a:solidFill>
          </p:spPr>
          <p:txBody>
            <a:bodyPr/>
            <a:lstStyle/>
            <a:p>
              <a:endParaRPr lang="en-US"/>
            </a:p>
          </p:txBody>
        </p:sp>
        <p:sp>
          <p:nvSpPr>
            <p:cNvPr id="4" name="TextBox 4"/>
            <p:cNvSpPr txBox="1"/>
            <p:nvPr/>
          </p:nvSpPr>
          <p:spPr>
            <a:xfrm>
              <a:off x="0" y="-76200"/>
              <a:ext cx="812800" cy="422319"/>
            </a:xfrm>
            <a:prstGeom prst="rect">
              <a:avLst/>
            </a:prstGeom>
          </p:spPr>
          <p:txBody>
            <a:bodyPr lIns="254000" tIns="254000" rIns="254000" bIns="254000" rtlCol="0" anchor="ctr"/>
            <a:lstStyle/>
            <a:p>
              <a:pPr algn="ctr">
                <a:lnSpc>
                  <a:spcPts val="3499"/>
                </a:lnSpc>
              </a:pPr>
              <a:r>
                <a:rPr lang="en-US" sz="2499">
                  <a:solidFill>
                    <a:srgbClr val="000000"/>
                  </a:solidFill>
                  <a:latin typeface="Arcade Gamer"/>
                  <a:ea typeface="Arcade Gamer"/>
                  <a:cs typeface="Arcade Gamer"/>
                  <a:sym typeface="Arcade Gamer"/>
                </a:rPr>
                <a:t>GHIDRA</a:t>
              </a:r>
            </a:p>
          </p:txBody>
        </p:sp>
      </p:grpSp>
      <p:grpSp>
        <p:nvGrpSpPr>
          <p:cNvPr id="5" name="Group 5"/>
          <p:cNvGrpSpPr/>
          <p:nvPr/>
        </p:nvGrpSpPr>
        <p:grpSpPr>
          <a:xfrm>
            <a:off x="6901396" y="4469898"/>
            <a:ext cx="2516448" cy="901769"/>
            <a:chOff x="0" y="0"/>
            <a:chExt cx="1229054" cy="440431"/>
          </a:xfrm>
        </p:grpSpPr>
        <p:sp>
          <p:nvSpPr>
            <p:cNvPr id="6" name="Freeform 6"/>
            <p:cNvSpPr/>
            <p:nvPr/>
          </p:nvSpPr>
          <p:spPr>
            <a:xfrm>
              <a:off x="0" y="0"/>
              <a:ext cx="1229054" cy="440431"/>
            </a:xfrm>
            <a:custGeom>
              <a:avLst/>
              <a:gdLst/>
              <a:ahLst/>
              <a:cxnLst/>
              <a:rect l="l" t="t" r="r" b="b"/>
              <a:pathLst>
                <a:path w="1229054" h="440431">
                  <a:moveTo>
                    <a:pt x="61531" y="0"/>
                  </a:moveTo>
                  <a:lnTo>
                    <a:pt x="1167523" y="0"/>
                  </a:lnTo>
                  <a:cubicBezTo>
                    <a:pt x="1183842" y="0"/>
                    <a:pt x="1199493" y="6483"/>
                    <a:pt x="1211032" y="18022"/>
                  </a:cubicBezTo>
                  <a:cubicBezTo>
                    <a:pt x="1222571" y="29561"/>
                    <a:pt x="1229054" y="45212"/>
                    <a:pt x="1229054" y="61531"/>
                  </a:cubicBezTo>
                  <a:lnTo>
                    <a:pt x="1229054" y="378901"/>
                  </a:lnTo>
                  <a:cubicBezTo>
                    <a:pt x="1229054" y="395220"/>
                    <a:pt x="1222571" y="410870"/>
                    <a:pt x="1211032" y="422409"/>
                  </a:cubicBezTo>
                  <a:cubicBezTo>
                    <a:pt x="1199493" y="433949"/>
                    <a:pt x="1183842" y="440431"/>
                    <a:pt x="1167523" y="440431"/>
                  </a:cubicBezTo>
                  <a:lnTo>
                    <a:pt x="61531" y="440431"/>
                  </a:lnTo>
                  <a:cubicBezTo>
                    <a:pt x="45212" y="440431"/>
                    <a:pt x="29561" y="433949"/>
                    <a:pt x="18022" y="422409"/>
                  </a:cubicBezTo>
                  <a:cubicBezTo>
                    <a:pt x="6483" y="410870"/>
                    <a:pt x="0" y="395220"/>
                    <a:pt x="0" y="378901"/>
                  </a:cubicBezTo>
                  <a:lnTo>
                    <a:pt x="0" y="61531"/>
                  </a:lnTo>
                  <a:cubicBezTo>
                    <a:pt x="0" y="45212"/>
                    <a:pt x="6483" y="29561"/>
                    <a:pt x="18022" y="18022"/>
                  </a:cubicBezTo>
                  <a:cubicBezTo>
                    <a:pt x="29561" y="6483"/>
                    <a:pt x="45212" y="0"/>
                    <a:pt x="61531" y="0"/>
                  </a:cubicBezTo>
                  <a:close/>
                </a:path>
              </a:pathLst>
            </a:custGeom>
            <a:solidFill>
              <a:srgbClr val="FF63D8"/>
            </a:solidFill>
          </p:spPr>
          <p:txBody>
            <a:bodyPr/>
            <a:lstStyle/>
            <a:p>
              <a:endParaRPr lang="en-US"/>
            </a:p>
          </p:txBody>
        </p:sp>
        <p:sp>
          <p:nvSpPr>
            <p:cNvPr id="7" name="TextBox 7"/>
            <p:cNvSpPr txBox="1"/>
            <p:nvPr/>
          </p:nvSpPr>
          <p:spPr>
            <a:xfrm>
              <a:off x="0" y="-28575"/>
              <a:ext cx="1229054" cy="469006"/>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Plugins</a:t>
              </a:r>
            </a:p>
          </p:txBody>
        </p:sp>
      </p:grpSp>
      <p:grpSp>
        <p:nvGrpSpPr>
          <p:cNvPr id="8" name="Group 8"/>
          <p:cNvGrpSpPr/>
          <p:nvPr/>
        </p:nvGrpSpPr>
        <p:grpSpPr>
          <a:xfrm>
            <a:off x="12323232" y="2492191"/>
            <a:ext cx="2511007" cy="884157"/>
            <a:chOff x="0" y="0"/>
            <a:chExt cx="1226396" cy="431829"/>
          </a:xfrm>
        </p:grpSpPr>
        <p:sp>
          <p:nvSpPr>
            <p:cNvPr id="9" name="Freeform 9"/>
            <p:cNvSpPr/>
            <p:nvPr/>
          </p:nvSpPr>
          <p:spPr>
            <a:xfrm>
              <a:off x="0" y="0"/>
              <a:ext cx="1226396" cy="431829"/>
            </a:xfrm>
            <a:custGeom>
              <a:avLst/>
              <a:gdLst/>
              <a:ahLst/>
              <a:cxnLst/>
              <a:rect l="l" t="t" r="r" b="b"/>
              <a:pathLst>
                <a:path w="1226396" h="431829">
                  <a:moveTo>
                    <a:pt x="61664" y="0"/>
                  </a:moveTo>
                  <a:lnTo>
                    <a:pt x="1164732" y="0"/>
                  </a:lnTo>
                  <a:cubicBezTo>
                    <a:pt x="1198788" y="0"/>
                    <a:pt x="1226396" y="27608"/>
                    <a:pt x="1226396" y="61664"/>
                  </a:cubicBezTo>
                  <a:lnTo>
                    <a:pt x="1226396" y="370166"/>
                  </a:lnTo>
                  <a:cubicBezTo>
                    <a:pt x="1226396" y="386520"/>
                    <a:pt x="1219899" y="402204"/>
                    <a:pt x="1208335" y="413768"/>
                  </a:cubicBezTo>
                  <a:cubicBezTo>
                    <a:pt x="1196771" y="425333"/>
                    <a:pt x="1181087" y="431829"/>
                    <a:pt x="1164732" y="431829"/>
                  </a:cubicBezTo>
                  <a:lnTo>
                    <a:pt x="61664" y="431829"/>
                  </a:lnTo>
                  <a:cubicBezTo>
                    <a:pt x="45310" y="431829"/>
                    <a:pt x="29625" y="425333"/>
                    <a:pt x="18061" y="413768"/>
                  </a:cubicBezTo>
                  <a:cubicBezTo>
                    <a:pt x="6497" y="402204"/>
                    <a:pt x="0" y="386520"/>
                    <a:pt x="0" y="370166"/>
                  </a:cubicBezTo>
                  <a:lnTo>
                    <a:pt x="0" y="61664"/>
                  </a:lnTo>
                  <a:cubicBezTo>
                    <a:pt x="0" y="45310"/>
                    <a:pt x="6497" y="29625"/>
                    <a:pt x="18061" y="18061"/>
                  </a:cubicBezTo>
                  <a:cubicBezTo>
                    <a:pt x="29625" y="6497"/>
                    <a:pt x="45310" y="0"/>
                    <a:pt x="61664" y="0"/>
                  </a:cubicBezTo>
                  <a:close/>
                </a:path>
              </a:pathLst>
            </a:custGeom>
            <a:solidFill>
              <a:srgbClr val="585EFF"/>
            </a:solidFill>
          </p:spPr>
          <p:txBody>
            <a:bodyPr/>
            <a:lstStyle/>
            <a:p>
              <a:endParaRPr lang="en-US"/>
            </a:p>
          </p:txBody>
        </p:sp>
        <p:sp>
          <p:nvSpPr>
            <p:cNvPr id="10" name="TextBox 10"/>
            <p:cNvSpPr txBox="1"/>
            <p:nvPr/>
          </p:nvSpPr>
          <p:spPr>
            <a:xfrm>
              <a:off x="0" y="-28575"/>
              <a:ext cx="1226396" cy="460404"/>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Scripting</a:t>
              </a:r>
            </a:p>
          </p:txBody>
        </p:sp>
      </p:grpSp>
      <p:grpSp>
        <p:nvGrpSpPr>
          <p:cNvPr id="11" name="Group 11"/>
          <p:cNvGrpSpPr/>
          <p:nvPr/>
        </p:nvGrpSpPr>
        <p:grpSpPr>
          <a:xfrm>
            <a:off x="11502488" y="6360579"/>
            <a:ext cx="2779962" cy="959071"/>
            <a:chOff x="0" y="0"/>
            <a:chExt cx="1357756" cy="468418"/>
          </a:xfrm>
        </p:grpSpPr>
        <p:sp>
          <p:nvSpPr>
            <p:cNvPr id="12" name="Freeform 12"/>
            <p:cNvSpPr/>
            <p:nvPr/>
          </p:nvSpPr>
          <p:spPr>
            <a:xfrm>
              <a:off x="0" y="0"/>
              <a:ext cx="1357756" cy="468418"/>
            </a:xfrm>
            <a:custGeom>
              <a:avLst/>
              <a:gdLst/>
              <a:ahLst/>
              <a:cxnLst/>
              <a:rect l="l" t="t" r="r" b="b"/>
              <a:pathLst>
                <a:path w="1357756" h="468418">
                  <a:moveTo>
                    <a:pt x="55698" y="0"/>
                  </a:moveTo>
                  <a:lnTo>
                    <a:pt x="1302058" y="0"/>
                  </a:lnTo>
                  <a:cubicBezTo>
                    <a:pt x="1332819" y="0"/>
                    <a:pt x="1357756" y="24937"/>
                    <a:pt x="1357756" y="55698"/>
                  </a:cubicBezTo>
                  <a:lnTo>
                    <a:pt x="1357756" y="412720"/>
                  </a:lnTo>
                  <a:cubicBezTo>
                    <a:pt x="1357756" y="443481"/>
                    <a:pt x="1332819" y="468418"/>
                    <a:pt x="1302058" y="468418"/>
                  </a:cubicBezTo>
                  <a:lnTo>
                    <a:pt x="55698" y="468418"/>
                  </a:lnTo>
                  <a:cubicBezTo>
                    <a:pt x="24937" y="468418"/>
                    <a:pt x="0" y="443481"/>
                    <a:pt x="0" y="412720"/>
                  </a:cubicBezTo>
                  <a:lnTo>
                    <a:pt x="0" y="55698"/>
                  </a:lnTo>
                  <a:cubicBezTo>
                    <a:pt x="0" y="24937"/>
                    <a:pt x="24937" y="0"/>
                    <a:pt x="55698" y="0"/>
                  </a:cubicBezTo>
                  <a:close/>
                </a:path>
              </a:pathLst>
            </a:custGeom>
            <a:solidFill>
              <a:srgbClr val="585EFF"/>
            </a:solidFill>
          </p:spPr>
          <p:txBody>
            <a:bodyPr/>
            <a:lstStyle/>
            <a:p>
              <a:endParaRPr lang="en-US"/>
            </a:p>
          </p:txBody>
        </p:sp>
        <p:sp>
          <p:nvSpPr>
            <p:cNvPr id="13" name="TextBox 13"/>
            <p:cNvSpPr txBox="1"/>
            <p:nvPr/>
          </p:nvSpPr>
          <p:spPr>
            <a:xfrm>
              <a:off x="0" y="-28575"/>
              <a:ext cx="1357756" cy="496993"/>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Core Platform</a:t>
              </a:r>
            </a:p>
          </p:txBody>
        </p:sp>
      </p:grpSp>
      <p:grpSp>
        <p:nvGrpSpPr>
          <p:cNvPr id="14" name="Group 14"/>
          <p:cNvGrpSpPr/>
          <p:nvPr/>
        </p:nvGrpSpPr>
        <p:grpSpPr>
          <a:xfrm>
            <a:off x="15654050" y="5670942"/>
            <a:ext cx="2204140" cy="1090322"/>
            <a:chOff x="0" y="0"/>
            <a:chExt cx="1076520" cy="532522"/>
          </a:xfrm>
        </p:grpSpPr>
        <p:sp>
          <p:nvSpPr>
            <p:cNvPr id="15" name="Freeform 15"/>
            <p:cNvSpPr/>
            <p:nvPr/>
          </p:nvSpPr>
          <p:spPr>
            <a:xfrm>
              <a:off x="0" y="0"/>
              <a:ext cx="1076520" cy="532522"/>
            </a:xfrm>
            <a:custGeom>
              <a:avLst/>
              <a:gdLst/>
              <a:ahLst/>
              <a:cxnLst/>
              <a:rect l="l" t="t" r="r" b="b"/>
              <a:pathLst>
                <a:path w="1076520" h="532522">
                  <a:moveTo>
                    <a:pt x="70249" y="0"/>
                  </a:moveTo>
                  <a:lnTo>
                    <a:pt x="1006271" y="0"/>
                  </a:lnTo>
                  <a:cubicBezTo>
                    <a:pt x="1045069" y="0"/>
                    <a:pt x="1076520" y="31452"/>
                    <a:pt x="1076520" y="70249"/>
                  </a:cubicBezTo>
                  <a:lnTo>
                    <a:pt x="1076520" y="462273"/>
                  </a:lnTo>
                  <a:cubicBezTo>
                    <a:pt x="1076520" y="480904"/>
                    <a:pt x="1069119" y="498773"/>
                    <a:pt x="1055945" y="511947"/>
                  </a:cubicBezTo>
                  <a:cubicBezTo>
                    <a:pt x="1042770" y="525121"/>
                    <a:pt x="1024902" y="532522"/>
                    <a:pt x="1006271" y="532522"/>
                  </a:cubicBezTo>
                  <a:lnTo>
                    <a:pt x="70249" y="532522"/>
                  </a:lnTo>
                  <a:cubicBezTo>
                    <a:pt x="31452" y="532522"/>
                    <a:pt x="0" y="501071"/>
                    <a:pt x="0" y="462273"/>
                  </a:cubicBezTo>
                  <a:lnTo>
                    <a:pt x="0" y="70249"/>
                  </a:lnTo>
                  <a:cubicBezTo>
                    <a:pt x="0" y="31452"/>
                    <a:pt x="31452" y="0"/>
                    <a:pt x="70249" y="0"/>
                  </a:cubicBezTo>
                  <a:close/>
                </a:path>
              </a:pathLst>
            </a:custGeom>
            <a:solidFill>
              <a:srgbClr val="FF63D8"/>
            </a:solidFill>
          </p:spPr>
          <p:txBody>
            <a:bodyPr/>
            <a:lstStyle/>
            <a:p>
              <a:endParaRPr lang="en-US"/>
            </a:p>
          </p:txBody>
        </p:sp>
        <p:sp>
          <p:nvSpPr>
            <p:cNvPr id="16" name="TextBox 16"/>
            <p:cNvSpPr txBox="1"/>
            <p:nvPr/>
          </p:nvSpPr>
          <p:spPr>
            <a:xfrm>
              <a:off x="0" y="-28575"/>
              <a:ext cx="1076520" cy="56109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Exports</a:t>
              </a:r>
            </a:p>
          </p:txBody>
        </p:sp>
      </p:grpSp>
      <p:sp>
        <p:nvSpPr>
          <p:cNvPr id="17" name="AutoShape 17"/>
          <p:cNvSpPr/>
          <p:nvPr/>
        </p:nvSpPr>
        <p:spPr>
          <a:xfrm>
            <a:off x="14654085" y="4920782"/>
            <a:ext cx="2102034" cy="750160"/>
          </a:xfrm>
          <a:prstGeom prst="line">
            <a:avLst/>
          </a:prstGeom>
          <a:ln w="19050" cap="rnd">
            <a:solidFill>
              <a:srgbClr val="FFFFFF"/>
            </a:solidFill>
            <a:prstDash val="solid"/>
            <a:headEnd type="none" w="sm" len="sm"/>
            <a:tailEnd type="triangle" w="lg" len="med"/>
          </a:ln>
        </p:spPr>
        <p:txBody>
          <a:bodyPr/>
          <a:lstStyle/>
          <a:p>
            <a:endParaRPr lang="en-US"/>
          </a:p>
        </p:txBody>
      </p:sp>
      <p:sp>
        <p:nvSpPr>
          <p:cNvPr id="18" name="AutoShape 18"/>
          <p:cNvSpPr/>
          <p:nvPr/>
        </p:nvSpPr>
        <p:spPr>
          <a:xfrm flipH="1" flipV="1">
            <a:off x="9417844" y="4920782"/>
            <a:ext cx="1713008" cy="0"/>
          </a:xfrm>
          <a:prstGeom prst="line">
            <a:avLst/>
          </a:prstGeom>
          <a:ln w="19050" cap="rnd">
            <a:solidFill>
              <a:srgbClr val="FFFFFF"/>
            </a:solidFill>
            <a:prstDash val="solid"/>
            <a:headEnd type="none" w="sm" len="sm"/>
            <a:tailEnd type="triangle" w="lg" len="med"/>
          </a:ln>
        </p:spPr>
        <p:txBody>
          <a:bodyPr/>
          <a:lstStyle/>
          <a:p>
            <a:endParaRPr lang="en-US"/>
          </a:p>
        </p:txBody>
      </p:sp>
      <p:sp>
        <p:nvSpPr>
          <p:cNvPr id="19" name="AutoShape 19"/>
          <p:cNvSpPr/>
          <p:nvPr/>
        </p:nvSpPr>
        <p:spPr>
          <a:xfrm flipV="1">
            <a:off x="13151621" y="3376348"/>
            <a:ext cx="274392" cy="794274"/>
          </a:xfrm>
          <a:prstGeom prst="line">
            <a:avLst/>
          </a:prstGeom>
          <a:ln w="19050" cap="rnd">
            <a:solidFill>
              <a:srgbClr val="FFFFFF"/>
            </a:solidFill>
            <a:prstDash val="solid"/>
            <a:headEnd type="none" w="sm" len="sm"/>
            <a:tailEnd type="triangle" w="lg" len="med"/>
          </a:ln>
        </p:spPr>
        <p:txBody>
          <a:bodyPr/>
          <a:lstStyle/>
          <a:p>
            <a:endParaRPr lang="en-US"/>
          </a:p>
        </p:txBody>
      </p:sp>
      <p:sp>
        <p:nvSpPr>
          <p:cNvPr id="20" name="AutoShape 20"/>
          <p:cNvSpPr/>
          <p:nvPr/>
        </p:nvSpPr>
        <p:spPr>
          <a:xfrm>
            <a:off x="12892469" y="5670942"/>
            <a:ext cx="0" cy="689637"/>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21" name="Group 21"/>
          <p:cNvGrpSpPr/>
          <p:nvPr/>
        </p:nvGrpSpPr>
        <p:grpSpPr>
          <a:xfrm>
            <a:off x="15869159" y="1863561"/>
            <a:ext cx="2272258" cy="895485"/>
            <a:chOff x="0" y="0"/>
            <a:chExt cx="1109790" cy="437362"/>
          </a:xfrm>
        </p:grpSpPr>
        <p:sp>
          <p:nvSpPr>
            <p:cNvPr id="22" name="Freeform 22"/>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FFFFFF"/>
            </a:solidFill>
          </p:spPr>
          <p:txBody>
            <a:bodyPr/>
            <a:lstStyle/>
            <a:p>
              <a:endParaRPr lang="en-US"/>
            </a:p>
          </p:txBody>
        </p:sp>
        <p:sp>
          <p:nvSpPr>
            <p:cNvPr id="23" name="TextBox 23"/>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Python (Jython)</a:t>
              </a:r>
            </a:p>
          </p:txBody>
        </p:sp>
      </p:grpSp>
      <p:sp>
        <p:nvSpPr>
          <p:cNvPr id="24" name="AutoShape 24"/>
          <p:cNvSpPr/>
          <p:nvPr/>
        </p:nvSpPr>
        <p:spPr>
          <a:xfrm flipV="1">
            <a:off x="14834239" y="2311303"/>
            <a:ext cx="3307179" cy="451546"/>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25" name="Group 25"/>
          <p:cNvGrpSpPr/>
          <p:nvPr/>
        </p:nvGrpSpPr>
        <p:grpSpPr>
          <a:xfrm>
            <a:off x="13906637" y="476848"/>
            <a:ext cx="2272258" cy="895485"/>
            <a:chOff x="0" y="0"/>
            <a:chExt cx="1109790" cy="437362"/>
          </a:xfrm>
        </p:grpSpPr>
        <p:sp>
          <p:nvSpPr>
            <p:cNvPr id="26" name="Freeform 26"/>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8488F4"/>
            </a:solidFill>
          </p:spPr>
          <p:txBody>
            <a:bodyPr/>
            <a:lstStyle/>
            <a:p>
              <a:endParaRPr lang="en-US"/>
            </a:p>
          </p:txBody>
        </p:sp>
        <p:sp>
          <p:nvSpPr>
            <p:cNvPr id="27" name="TextBox 27"/>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Automations</a:t>
              </a:r>
            </a:p>
          </p:txBody>
        </p:sp>
      </p:grpSp>
      <p:sp>
        <p:nvSpPr>
          <p:cNvPr id="28" name="AutoShape 28"/>
          <p:cNvSpPr/>
          <p:nvPr/>
        </p:nvSpPr>
        <p:spPr>
          <a:xfrm flipV="1">
            <a:off x="13900785" y="1372332"/>
            <a:ext cx="815806" cy="1119859"/>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29" name="Group 29"/>
          <p:cNvGrpSpPr/>
          <p:nvPr/>
        </p:nvGrpSpPr>
        <p:grpSpPr>
          <a:xfrm>
            <a:off x="8816465" y="1448602"/>
            <a:ext cx="2272258" cy="895485"/>
            <a:chOff x="0" y="0"/>
            <a:chExt cx="1109790" cy="437362"/>
          </a:xfrm>
        </p:grpSpPr>
        <p:sp>
          <p:nvSpPr>
            <p:cNvPr id="30" name="Freeform 30"/>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FFFFFF"/>
            </a:solidFill>
          </p:spPr>
          <p:txBody>
            <a:bodyPr/>
            <a:lstStyle/>
            <a:p>
              <a:endParaRPr lang="en-US"/>
            </a:p>
          </p:txBody>
        </p:sp>
        <p:sp>
          <p:nvSpPr>
            <p:cNvPr id="31" name="TextBox 31"/>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Java</a:t>
              </a:r>
            </a:p>
          </p:txBody>
        </p:sp>
      </p:grpSp>
      <p:sp>
        <p:nvSpPr>
          <p:cNvPr id="32" name="AutoShape 32"/>
          <p:cNvSpPr/>
          <p:nvPr/>
        </p:nvSpPr>
        <p:spPr>
          <a:xfrm flipH="1" flipV="1">
            <a:off x="11088723" y="2083033"/>
            <a:ext cx="2490012" cy="409159"/>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33" name="Group 33"/>
          <p:cNvGrpSpPr/>
          <p:nvPr/>
        </p:nvGrpSpPr>
        <p:grpSpPr>
          <a:xfrm>
            <a:off x="8159620" y="6280251"/>
            <a:ext cx="2272258" cy="895485"/>
            <a:chOff x="0" y="0"/>
            <a:chExt cx="1109790" cy="437362"/>
          </a:xfrm>
        </p:grpSpPr>
        <p:sp>
          <p:nvSpPr>
            <p:cNvPr id="34" name="Freeform 34"/>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8488F4"/>
            </a:solidFill>
          </p:spPr>
          <p:txBody>
            <a:bodyPr/>
            <a:lstStyle/>
            <a:p>
              <a:endParaRPr lang="en-US"/>
            </a:p>
          </p:txBody>
        </p:sp>
        <p:sp>
          <p:nvSpPr>
            <p:cNvPr id="35" name="TextBox 35"/>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Components</a:t>
              </a:r>
            </a:p>
          </p:txBody>
        </p:sp>
      </p:grpSp>
      <p:sp>
        <p:nvSpPr>
          <p:cNvPr id="36" name="AutoShape 36"/>
          <p:cNvSpPr/>
          <p:nvPr/>
        </p:nvSpPr>
        <p:spPr>
          <a:xfrm>
            <a:off x="8159620" y="5371667"/>
            <a:ext cx="761077" cy="908585"/>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37" name="Group 37"/>
          <p:cNvGrpSpPr/>
          <p:nvPr/>
        </p:nvGrpSpPr>
        <p:grpSpPr>
          <a:xfrm>
            <a:off x="9994723" y="8291200"/>
            <a:ext cx="2272258" cy="895485"/>
            <a:chOff x="0" y="0"/>
            <a:chExt cx="1109790" cy="437362"/>
          </a:xfrm>
        </p:grpSpPr>
        <p:sp>
          <p:nvSpPr>
            <p:cNvPr id="38" name="Freeform 38"/>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FFFFFF"/>
            </a:solidFill>
          </p:spPr>
          <p:txBody>
            <a:bodyPr/>
            <a:lstStyle/>
            <a:p>
              <a:endParaRPr lang="en-US"/>
            </a:p>
          </p:txBody>
        </p:sp>
        <p:sp>
          <p:nvSpPr>
            <p:cNvPr id="39" name="TextBox 39"/>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Flat API</a:t>
              </a:r>
            </a:p>
          </p:txBody>
        </p:sp>
      </p:grpSp>
      <p:sp>
        <p:nvSpPr>
          <p:cNvPr id="40" name="AutoShape 40"/>
          <p:cNvSpPr/>
          <p:nvPr/>
        </p:nvSpPr>
        <p:spPr>
          <a:xfrm flipH="1">
            <a:off x="11130852" y="7319650"/>
            <a:ext cx="1761617" cy="971550"/>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41" name="Group 41"/>
          <p:cNvGrpSpPr/>
          <p:nvPr/>
        </p:nvGrpSpPr>
        <p:grpSpPr>
          <a:xfrm>
            <a:off x="6512397" y="8331580"/>
            <a:ext cx="2272258" cy="895485"/>
            <a:chOff x="0" y="0"/>
            <a:chExt cx="1109790" cy="437362"/>
          </a:xfrm>
        </p:grpSpPr>
        <p:sp>
          <p:nvSpPr>
            <p:cNvPr id="42" name="Freeform 42"/>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FFFFFF"/>
            </a:solidFill>
          </p:spPr>
          <p:txBody>
            <a:bodyPr/>
            <a:lstStyle/>
            <a:p>
              <a:endParaRPr lang="en-US"/>
            </a:p>
          </p:txBody>
        </p:sp>
        <p:sp>
          <p:nvSpPr>
            <p:cNvPr id="43" name="TextBox 43"/>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Actions</a:t>
              </a:r>
            </a:p>
          </p:txBody>
        </p:sp>
      </p:grpSp>
      <p:grpSp>
        <p:nvGrpSpPr>
          <p:cNvPr id="44" name="Group 44"/>
          <p:cNvGrpSpPr/>
          <p:nvPr/>
        </p:nvGrpSpPr>
        <p:grpSpPr>
          <a:xfrm>
            <a:off x="12807356" y="8224660"/>
            <a:ext cx="2272258" cy="962025"/>
            <a:chOff x="0" y="0"/>
            <a:chExt cx="1109790" cy="469861"/>
          </a:xfrm>
        </p:grpSpPr>
        <p:sp>
          <p:nvSpPr>
            <p:cNvPr id="45" name="Freeform 45"/>
            <p:cNvSpPr/>
            <p:nvPr/>
          </p:nvSpPr>
          <p:spPr>
            <a:xfrm>
              <a:off x="0" y="0"/>
              <a:ext cx="1109790" cy="469861"/>
            </a:xfrm>
            <a:custGeom>
              <a:avLst/>
              <a:gdLst/>
              <a:ahLst/>
              <a:cxnLst/>
              <a:rect l="l" t="t" r="r" b="b"/>
              <a:pathLst>
                <a:path w="1109790" h="469861">
                  <a:moveTo>
                    <a:pt x="68143" y="0"/>
                  </a:moveTo>
                  <a:lnTo>
                    <a:pt x="1041647" y="0"/>
                  </a:lnTo>
                  <a:cubicBezTo>
                    <a:pt x="1059719" y="0"/>
                    <a:pt x="1077052" y="7179"/>
                    <a:pt x="1089831" y="19959"/>
                  </a:cubicBezTo>
                  <a:cubicBezTo>
                    <a:pt x="1102610" y="32738"/>
                    <a:pt x="1109790" y="50070"/>
                    <a:pt x="1109790" y="68143"/>
                  </a:cubicBezTo>
                  <a:lnTo>
                    <a:pt x="1109790" y="401718"/>
                  </a:lnTo>
                  <a:cubicBezTo>
                    <a:pt x="1109790" y="439352"/>
                    <a:pt x="1079281" y="469861"/>
                    <a:pt x="1041647" y="469861"/>
                  </a:cubicBezTo>
                  <a:lnTo>
                    <a:pt x="68143" y="469861"/>
                  </a:lnTo>
                  <a:cubicBezTo>
                    <a:pt x="30509" y="469861"/>
                    <a:pt x="0" y="439352"/>
                    <a:pt x="0" y="401718"/>
                  </a:cubicBezTo>
                  <a:lnTo>
                    <a:pt x="0" y="68143"/>
                  </a:lnTo>
                  <a:cubicBezTo>
                    <a:pt x="0" y="30509"/>
                    <a:pt x="30509" y="0"/>
                    <a:pt x="68143" y="0"/>
                  </a:cubicBezTo>
                  <a:close/>
                </a:path>
              </a:pathLst>
            </a:custGeom>
            <a:solidFill>
              <a:srgbClr val="FFFFFF"/>
            </a:solidFill>
          </p:spPr>
          <p:txBody>
            <a:bodyPr/>
            <a:lstStyle/>
            <a:p>
              <a:endParaRPr lang="en-US"/>
            </a:p>
          </p:txBody>
        </p:sp>
        <p:sp>
          <p:nvSpPr>
            <p:cNvPr id="46" name="TextBox 46"/>
            <p:cNvSpPr txBox="1"/>
            <p:nvPr/>
          </p:nvSpPr>
          <p:spPr>
            <a:xfrm>
              <a:off x="0" y="-28575"/>
              <a:ext cx="1109790" cy="498436"/>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Extensible Components</a:t>
              </a:r>
            </a:p>
          </p:txBody>
        </p:sp>
      </p:grpSp>
      <p:sp>
        <p:nvSpPr>
          <p:cNvPr id="47" name="AutoShape 47"/>
          <p:cNvSpPr/>
          <p:nvPr/>
        </p:nvSpPr>
        <p:spPr>
          <a:xfrm flipH="1">
            <a:off x="8008065" y="7175736"/>
            <a:ext cx="928146" cy="1155844"/>
          </a:xfrm>
          <a:prstGeom prst="line">
            <a:avLst/>
          </a:prstGeom>
          <a:ln w="19050" cap="rnd">
            <a:solidFill>
              <a:srgbClr val="FFFFFF"/>
            </a:solidFill>
            <a:prstDash val="solid"/>
            <a:headEnd type="none" w="sm" len="sm"/>
            <a:tailEnd type="triangle" w="lg" len="med"/>
          </a:ln>
        </p:spPr>
        <p:txBody>
          <a:bodyPr/>
          <a:lstStyle/>
          <a:p>
            <a:endParaRPr lang="en-US"/>
          </a:p>
        </p:txBody>
      </p:sp>
      <p:sp>
        <p:nvSpPr>
          <p:cNvPr id="48" name="AutoShape 48"/>
          <p:cNvSpPr/>
          <p:nvPr/>
        </p:nvSpPr>
        <p:spPr>
          <a:xfrm>
            <a:off x="12892469" y="7319650"/>
            <a:ext cx="686267" cy="905010"/>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49" name="Group 49"/>
          <p:cNvGrpSpPr/>
          <p:nvPr/>
        </p:nvGrpSpPr>
        <p:grpSpPr>
          <a:xfrm>
            <a:off x="964700" y="1028700"/>
            <a:ext cx="4919047" cy="8257729"/>
            <a:chOff x="0" y="0"/>
            <a:chExt cx="1295552" cy="2174875"/>
          </a:xfrm>
        </p:grpSpPr>
        <p:sp>
          <p:nvSpPr>
            <p:cNvPr id="50" name="Freeform 50"/>
            <p:cNvSpPr/>
            <p:nvPr/>
          </p:nvSpPr>
          <p:spPr>
            <a:xfrm>
              <a:off x="0" y="0"/>
              <a:ext cx="1295552" cy="2174875"/>
            </a:xfrm>
            <a:custGeom>
              <a:avLst/>
              <a:gdLst/>
              <a:ahLst/>
              <a:cxnLst/>
              <a:rect l="l" t="t" r="r" b="b"/>
              <a:pathLst>
                <a:path w="1295552" h="2174875">
                  <a:moveTo>
                    <a:pt x="77119" y="0"/>
                  </a:moveTo>
                  <a:lnTo>
                    <a:pt x="1218432" y="0"/>
                  </a:lnTo>
                  <a:cubicBezTo>
                    <a:pt x="1261024" y="0"/>
                    <a:pt x="1295552" y="34528"/>
                    <a:pt x="1295552" y="77119"/>
                  </a:cubicBezTo>
                  <a:lnTo>
                    <a:pt x="1295552" y="2097756"/>
                  </a:lnTo>
                  <a:cubicBezTo>
                    <a:pt x="1295552" y="2118209"/>
                    <a:pt x="1287426" y="2137825"/>
                    <a:pt x="1272964" y="2152287"/>
                  </a:cubicBezTo>
                  <a:cubicBezTo>
                    <a:pt x="1258501" y="2166750"/>
                    <a:pt x="1238885" y="2174875"/>
                    <a:pt x="1218432" y="2174875"/>
                  </a:cubicBezTo>
                  <a:lnTo>
                    <a:pt x="77119" y="2174875"/>
                  </a:lnTo>
                  <a:cubicBezTo>
                    <a:pt x="34528" y="2174875"/>
                    <a:pt x="0" y="2140347"/>
                    <a:pt x="0" y="2097756"/>
                  </a:cubicBezTo>
                  <a:lnTo>
                    <a:pt x="0" y="77119"/>
                  </a:lnTo>
                  <a:cubicBezTo>
                    <a:pt x="0" y="34528"/>
                    <a:pt x="34528" y="0"/>
                    <a:pt x="77119" y="0"/>
                  </a:cubicBezTo>
                  <a:close/>
                </a:path>
              </a:pathLst>
            </a:custGeom>
            <a:solidFill>
              <a:srgbClr val="000000"/>
            </a:solidFill>
            <a:ln w="47625" cap="rnd">
              <a:solidFill>
                <a:srgbClr val="21EF80"/>
              </a:solidFill>
              <a:prstDash val="solid"/>
              <a:round/>
            </a:ln>
          </p:spPr>
          <p:txBody>
            <a:bodyPr/>
            <a:lstStyle/>
            <a:p>
              <a:endParaRPr lang="en-US"/>
            </a:p>
          </p:txBody>
        </p:sp>
        <p:sp>
          <p:nvSpPr>
            <p:cNvPr id="51" name="TextBox 51"/>
            <p:cNvSpPr txBox="1"/>
            <p:nvPr/>
          </p:nvSpPr>
          <p:spPr>
            <a:xfrm>
              <a:off x="0" y="-28575"/>
              <a:ext cx="1295552" cy="2203450"/>
            </a:xfrm>
            <a:prstGeom prst="rect">
              <a:avLst/>
            </a:prstGeom>
          </p:spPr>
          <p:txBody>
            <a:bodyPr lIns="254000" tIns="254000" rIns="254000" bIns="254000" rtlCol="0" anchor="ctr"/>
            <a:lstStyle/>
            <a:p>
              <a:pPr algn="ctr">
                <a:lnSpc>
                  <a:spcPts val="2100"/>
                </a:lnSpc>
              </a:pPr>
              <a:endParaRPr/>
            </a:p>
          </p:txBody>
        </p:sp>
      </p:grpSp>
      <p:sp>
        <p:nvSpPr>
          <p:cNvPr id="52" name="AutoShape 52"/>
          <p:cNvSpPr/>
          <p:nvPr/>
        </p:nvSpPr>
        <p:spPr>
          <a:xfrm flipV="1">
            <a:off x="8159620" y="1896344"/>
            <a:ext cx="656845" cy="2573553"/>
          </a:xfrm>
          <a:prstGeom prst="line">
            <a:avLst/>
          </a:prstGeom>
          <a:ln w="19050" cap="rnd">
            <a:solidFill>
              <a:srgbClr val="FFFFFF"/>
            </a:solidFill>
            <a:prstDash val="solid"/>
            <a:headEnd type="none" w="sm" len="sm"/>
            <a:tailEnd type="triangle" w="lg" len="med"/>
          </a:ln>
        </p:spPr>
        <p:txBody>
          <a:bodyPr/>
          <a:lstStyle/>
          <a:p>
            <a:endParaRPr lang="en-US"/>
          </a:p>
        </p:txBody>
      </p:sp>
      <p:sp>
        <p:nvSpPr>
          <p:cNvPr id="53" name="Freeform 53"/>
          <p:cNvSpPr/>
          <p:nvPr/>
        </p:nvSpPr>
        <p:spPr>
          <a:xfrm>
            <a:off x="1474083" y="4889974"/>
            <a:ext cx="3900280" cy="3900280"/>
          </a:xfrm>
          <a:custGeom>
            <a:avLst/>
            <a:gdLst/>
            <a:ahLst/>
            <a:cxnLst/>
            <a:rect l="l" t="t" r="r" b="b"/>
            <a:pathLst>
              <a:path w="3900280" h="3900280">
                <a:moveTo>
                  <a:pt x="0" y="0"/>
                </a:moveTo>
                <a:lnTo>
                  <a:pt x="3900281" y="0"/>
                </a:lnTo>
                <a:lnTo>
                  <a:pt x="3900281" y="3900281"/>
                </a:lnTo>
                <a:lnTo>
                  <a:pt x="0" y="3900281"/>
                </a:lnTo>
                <a:lnTo>
                  <a:pt x="0" y="0"/>
                </a:lnTo>
                <a:close/>
              </a:path>
            </a:pathLst>
          </a:custGeom>
          <a:blipFill>
            <a:blip r:embed="rId2"/>
            <a:stretch>
              <a:fillRect/>
            </a:stretch>
          </a:blipFill>
        </p:spPr>
        <p:txBody>
          <a:bodyPr/>
          <a:lstStyle/>
          <a:p>
            <a:endParaRPr lang="en-US"/>
          </a:p>
        </p:txBody>
      </p:sp>
      <p:grpSp>
        <p:nvGrpSpPr>
          <p:cNvPr id="54" name="Group 54"/>
          <p:cNvGrpSpPr/>
          <p:nvPr/>
        </p:nvGrpSpPr>
        <p:grpSpPr>
          <a:xfrm>
            <a:off x="1417048" y="1863561"/>
            <a:ext cx="4014352" cy="2832046"/>
            <a:chOff x="0" y="0"/>
            <a:chExt cx="5352469" cy="3776061"/>
          </a:xfrm>
        </p:grpSpPr>
        <p:sp>
          <p:nvSpPr>
            <p:cNvPr id="55" name="TextBox 55"/>
            <p:cNvSpPr txBox="1"/>
            <p:nvPr/>
          </p:nvSpPr>
          <p:spPr>
            <a:xfrm>
              <a:off x="0" y="-38100"/>
              <a:ext cx="5352469" cy="1257300"/>
            </a:xfrm>
            <a:prstGeom prst="rect">
              <a:avLst/>
            </a:prstGeom>
          </p:spPr>
          <p:txBody>
            <a:bodyPr lIns="0" tIns="0" rIns="0" bIns="0" rtlCol="0" anchor="t">
              <a:spAutoFit/>
            </a:bodyPr>
            <a:lstStyle/>
            <a:p>
              <a:pPr algn="ctr">
                <a:lnSpc>
                  <a:spcPts val="3600"/>
                </a:lnSpc>
              </a:pPr>
              <a:r>
                <a:rPr lang="en-US" sz="3000">
                  <a:solidFill>
                    <a:srgbClr val="FFFFFF"/>
                  </a:solidFill>
                  <a:latin typeface="Arcade Gamer"/>
                  <a:ea typeface="Arcade Gamer"/>
                  <a:cs typeface="Arcade Gamer"/>
                  <a:sym typeface="Arcade Gamer"/>
                </a:rPr>
                <a:t>Ghidra Architecture</a:t>
              </a:r>
            </a:p>
          </p:txBody>
        </p:sp>
        <p:sp>
          <p:nvSpPr>
            <p:cNvPr id="56" name="TextBox 56"/>
            <p:cNvSpPr txBox="1"/>
            <p:nvPr/>
          </p:nvSpPr>
          <p:spPr>
            <a:xfrm>
              <a:off x="0" y="1729668"/>
              <a:ext cx="5352469" cy="2046393"/>
            </a:xfrm>
            <a:prstGeom prst="rect">
              <a:avLst/>
            </a:prstGeom>
          </p:spPr>
          <p:txBody>
            <a:bodyPr lIns="0" tIns="0" rIns="0" bIns="0" rtlCol="0" anchor="t">
              <a:spAutoFit/>
            </a:bodyPr>
            <a:lstStyle/>
            <a:p>
              <a:pPr algn="ctr">
                <a:lnSpc>
                  <a:spcPts val="3080"/>
                </a:lnSpc>
              </a:pPr>
              <a:r>
                <a:rPr lang="en-US" sz="2200">
                  <a:solidFill>
                    <a:srgbClr val="FFFFFF"/>
                  </a:solidFill>
                  <a:latin typeface="Garet"/>
                  <a:ea typeface="Garet"/>
                  <a:cs typeface="Garet"/>
                  <a:sym typeface="Garet"/>
                </a:rPr>
                <a:t>There’s quite a few moving parts in Ghidra itself, even before we start adding stuff.</a:t>
              </a:r>
            </a:p>
          </p:txBody>
        </p:sp>
      </p:grpSp>
      <p:sp>
        <p:nvSpPr>
          <p:cNvPr id="57" name="AutoShape 57"/>
          <p:cNvSpPr/>
          <p:nvPr/>
        </p:nvSpPr>
        <p:spPr>
          <a:xfrm>
            <a:off x="9295749" y="7175736"/>
            <a:ext cx="1835103" cy="1115464"/>
          </a:xfrm>
          <a:prstGeom prst="line">
            <a:avLst/>
          </a:prstGeom>
          <a:ln w="19050" cap="rnd">
            <a:solidFill>
              <a:srgbClr val="FFFFFF"/>
            </a:solidFill>
            <a:prstDash val="solid"/>
            <a:headEnd type="none" w="sm" len="sm"/>
            <a:tailEnd type="triangle" w="lg" len="med"/>
          </a:ln>
        </p:spPr>
        <p:txBody>
          <a:bodyPr/>
          <a:lstStyle/>
          <a:p>
            <a:endParaRPr lang="en-US"/>
          </a:p>
        </p:txBody>
      </p:sp>
      <p:grpSp>
        <p:nvGrpSpPr>
          <p:cNvPr id="58" name="Group 58"/>
          <p:cNvGrpSpPr/>
          <p:nvPr/>
        </p:nvGrpSpPr>
        <p:grpSpPr>
          <a:xfrm>
            <a:off x="15619990" y="8224660"/>
            <a:ext cx="2272258" cy="895485"/>
            <a:chOff x="0" y="0"/>
            <a:chExt cx="1109790" cy="437362"/>
          </a:xfrm>
        </p:grpSpPr>
        <p:sp>
          <p:nvSpPr>
            <p:cNvPr id="59" name="Freeform 59"/>
            <p:cNvSpPr/>
            <p:nvPr/>
          </p:nvSpPr>
          <p:spPr>
            <a:xfrm>
              <a:off x="0" y="0"/>
              <a:ext cx="1109790" cy="437362"/>
            </a:xfrm>
            <a:custGeom>
              <a:avLst/>
              <a:gdLst/>
              <a:ahLst/>
              <a:cxnLst/>
              <a:rect l="l" t="t" r="r" b="b"/>
              <a:pathLst>
                <a:path w="1109790" h="437362">
                  <a:moveTo>
                    <a:pt x="68143" y="0"/>
                  </a:moveTo>
                  <a:lnTo>
                    <a:pt x="1041647" y="0"/>
                  </a:lnTo>
                  <a:cubicBezTo>
                    <a:pt x="1059719" y="0"/>
                    <a:pt x="1077052" y="7179"/>
                    <a:pt x="1089831" y="19959"/>
                  </a:cubicBezTo>
                  <a:cubicBezTo>
                    <a:pt x="1102610" y="32738"/>
                    <a:pt x="1109790" y="50070"/>
                    <a:pt x="1109790" y="68143"/>
                  </a:cubicBezTo>
                  <a:lnTo>
                    <a:pt x="1109790" y="369219"/>
                  </a:lnTo>
                  <a:cubicBezTo>
                    <a:pt x="1109790" y="406853"/>
                    <a:pt x="1079281" y="437362"/>
                    <a:pt x="1041647" y="437362"/>
                  </a:cubicBezTo>
                  <a:lnTo>
                    <a:pt x="68143" y="437362"/>
                  </a:lnTo>
                  <a:cubicBezTo>
                    <a:pt x="30509" y="437362"/>
                    <a:pt x="0" y="406853"/>
                    <a:pt x="0" y="369219"/>
                  </a:cubicBezTo>
                  <a:lnTo>
                    <a:pt x="0" y="68143"/>
                  </a:lnTo>
                  <a:cubicBezTo>
                    <a:pt x="0" y="30509"/>
                    <a:pt x="30509" y="0"/>
                    <a:pt x="68143" y="0"/>
                  </a:cubicBezTo>
                  <a:close/>
                </a:path>
              </a:pathLst>
            </a:custGeom>
            <a:solidFill>
              <a:srgbClr val="FFFFFF"/>
            </a:solidFill>
          </p:spPr>
          <p:txBody>
            <a:bodyPr/>
            <a:lstStyle/>
            <a:p>
              <a:endParaRPr lang="en-US"/>
            </a:p>
          </p:txBody>
        </p:sp>
        <p:sp>
          <p:nvSpPr>
            <p:cNvPr id="60" name="TextBox 60"/>
            <p:cNvSpPr txBox="1"/>
            <p:nvPr/>
          </p:nvSpPr>
          <p:spPr>
            <a:xfrm>
              <a:off x="0" y="-28575"/>
              <a:ext cx="1109790" cy="465937"/>
            </a:xfrm>
            <a:prstGeom prst="rect">
              <a:avLst/>
            </a:prstGeom>
          </p:spPr>
          <p:txBody>
            <a:bodyPr lIns="254000" tIns="254000" rIns="254000" bIns="254000" rtlCol="0" anchor="ctr"/>
            <a:lstStyle/>
            <a:p>
              <a:pPr algn="ctr">
                <a:lnSpc>
                  <a:spcPts val="2100"/>
                </a:lnSpc>
              </a:pPr>
              <a:r>
                <a:rPr lang="en-US" sz="1500">
                  <a:solidFill>
                    <a:srgbClr val="000000"/>
                  </a:solidFill>
                  <a:latin typeface="Garet"/>
                  <a:ea typeface="Garet"/>
                  <a:cs typeface="Garet"/>
                  <a:sym typeface="Garet"/>
                </a:rPr>
                <a:t>Decompiler</a:t>
              </a:r>
            </a:p>
          </p:txBody>
        </p:sp>
      </p:grpSp>
      <p:sp>
        <p:nvSpPr>
          <p:cNvPr id="61" name="AutoShape 61"/>
          <p:cNvSpPr/>
          <p:nvPr/>
        </p:nvSpPr>
        <p:spPr>
          <a:xfrm>
            <a:off x="12892469" y="7319650"/>
            <a:ext cx="3863651" cy="905010"/>
          </a:xfrm>
          <a:prstGeom prst="line">
            <a:avLst/>
          </a:prstGeom>
          <a:ln w="19050" cap="rnd">
            <a:solidFill>
              <a:srgbClr val="FFFFFF"/>
            </a:solidFill>
            <a:prstDash val="solid"/>
            <a:headEnd type="none" w="sm" len="sm"/>
            <a:tailEnd type="triangle" w="lg" len="med"/>
          </a:ln>
        </p:spPr>
        <p:txBody>
          <a:bodyPr/>
          <a:lstStyle/>
          <a:p>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alphaModFix amt="10999"/>
              <a:extLst>
                <a:ext uri="{96DAC541-7B7A-43D3-8B79-37D633B846F1}">
                  <asvg:svgBlip xmlns:asvg="http://schemas.microsoft.com/office/drawing/2016/SVG/main" r:embed="rId3"/>
                </a:ext>
              </a:extLst>
            </a:blip>
            <a:stretch>
              <a:fillRect/>
            </a:stretch>
          </a:blipFill>
        </p:spPr>
        <p:txBody>
          <a:bodyPr/>
          <a:lstStyle/>
          <a:p>
            <a:endParaRPr lang="en-US"/>
          </a:p>
        </p:txBody>
      </p:sp>
      <p:grpSp>
        <p:nvGrpSpPr>
          <p:cNvPr id="3" name="Group 3"/>
          <p:cNvGrpSpPr/>
          <p:nvPr/>
        </p:nvGrpSpPr>
        <p:grpSpPr>
          <a:xfrm>
            <a:off x="0" y="9705109"/>
            <a:ext cx="18288000" cy="1163782"/>
            <a:chOff x="0" y="0"/>
            <a:chExt cx="24384000" cy="1551709"/>
          </a:xfrm>
        </p:grpSpPr>
        <p:sp>
          <p:nvSpPr>
            <p:cNvPr id="4" name="Freeform 4"/>
            <p:cNvSpPr/>
            <p:nvPr/>
          </p:nvSpPr>
          <p:spPr>
            <a:xfrm>
              <a:off x="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5" name="Freeform 5"/>
            <p:cNvSpPr/>
            <p:nvPr/>
          </p:nvSpPr>
          <p:spPr>
            <a:xfrm>
              <a:off x="8128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6" name="Freeform 6"/>
            <p:cNvSpPr/>
            <p:nvPr/>
          </p:nvSpPr>
          <p:spPr>
            <a:xfrm>
              <a:off x="16256000" y="0"/>
              <a:ext cx="8128000" cy="1551709"/>
            </a:xfrm>
            <a:custGeom>
              <a:avLst/>
              <a:gdLst/>
              <a:ahLst/>
              <a:cxnLst/>
              <a:rect l="l" t="t" r="r" b="b"/>
              <a:pathLst>
                <a:path w="8128000" h="1551709">
                  <a:moveTo>
                    <a:pt x="0" y="0"/>
                  </a:moveTo>
                  <a:lnTo>
                    <a:pt x="8128000" y="0"/>
                  </a:lnTo>
                  <a:lnTo>
                    <a:pt x="8128000" y="1551709"/>
                  </a:lnTo>
                  <a:lnTo>
                    <a:pt x="0" y="155170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sp>
        <p:nvSpPr>
          <p:cNvPr id="7" name="Freeform 7"/>
          <p:cNvSpPr/>
          <p:nvPr/>
        </p:nvSpPr>
        <p:spPr>
          <a:xfrm>
            <a:off x="7002032" y="6114605"/>
            <a:ext cx="3590504" cy="3590504"/>
          </a:xfrm>
          <a:custGeom>
            <a:avLst/>
            <a:gdLst/>
            <a:ahLst/>
            <a:cxnLst/>
            <a:rect l="l" t="t" r="r" b="b"/>
            <a:pathLst>
              <a:path w="3590504" h="3590504">
                <a:moveTo>
                  <a:pt x="0" y="0"/>
                </a:moveTo>
                <a:lnTo>
                  <a:pt x="3590504" y="0"/>
                </a:lnTo>
                <a:lnTo>
                  <a:pt x="3590504" y="3590504"/>
                </a:lnTo>
                <a:lnTo>
                  <a:pt x="0" y="359050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8" name="Freeform 8"/>
          <p:cNvSpPr/>
          <p:nvPr/>
        </p:nvSpPr>
        <p:spPr>
          <a:xfrm>
            <a:off x="13381398"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9" name="Freeform 9"/>
          <p:cNvSpPr/>
          <p:nvPr/>
        </p:nvSpPr>
        <p:spPr>
          <a:xfrm>
            <a:off x="15808423"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0" name="Freeform 10"/>
          <p:cNvSpPr/>
          <p:nvPr/>
        </p:nvSpPr>
        <p:spPr>
          <a:xfrm>
            <a:off x="10814350" y="8857429"/>
            <a:ext cx="471618" cy="847680"/>
          </a:xfrm>
          <a:custGeom>
            <a:avLst/>
            <a:gdLst/>
            <a:ahLst/>
            <a:cxnLst/>
            <a:rect l="l" t="t" r="r" b="b"/>
            <a:pathLst>
              <a:path w="471618" h="847680">
                <a:moveTo>
                  <a:pt x="0" y="0"/>
                </a:moveTo>
                <a:lnTo>
                  <a:pt x="471618" y="0"/>
                </a:lnTo>
                <a:lnTo>
                  <a:pt x="471618" y="847680"/>
                </a:lnTo>
                <a:lnTo>
                  <a:pt x="0" y="84768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11" name="Freeform 11"/>
          <p:cNvSpPr/>
          <p:nvPr/>
        </p:nvSpPr>
        <p:spPr>
          <a:xfrm>
            <a:off x="7151826" y="716781"/>
            <a:ext cx="548836" cy="587276"/>
          </a:xfrm>
          <a:custGeom>
            <a:avLst/>
            <a:gdLst/>
            <a:ahLst/>
            <a:cxnLst/>
            <a:rect l="l" t="t" r="r" b="b"/>
            <a:pathLst>
              <a:path w="548836" h="587276">
                <a:moveTo>
                  <a:pt x="0" y="0"/>
                </a:moveTo>
                <a:lnTo>
                  <a:pt x="548836" y="0"/>
                </a:lnTo>
                <a:lnTo>
                  <a:pt x="548836" y="587277"/>
                </a:lnTo>
                <a:lnTo>
                  <a:pt x="0" y="587277"/>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12" name="Freeform 12"/>
          <p:cNvSpPr/>
          <p:nvPr/>
        </p:nvSpPr>
        <p:spPr>
          <a:xfrm>
            <a:off x="6272125" y="756289"/>
            <a:ext cx="587276" cy="547769"/>
          </a:xfrm>
          <a:custGeom>
            <a:avLst/>
            <a:gdLst/>
            <a:ahLst/>
            <a:cxnLst/>
            <a:rect l="l" t="t" r="r" b="b"/>
            <a:pathLst>
              <a:path w="587276" h="547769">
                <a:moveTo>
                  <a:pt x="0" y="0"/>
                </a:moveTo>
                <a:lnTo>
                  <a:pt x="587276" y="0"/>
                </a:lnTo>
                <a:lnTo>
                  <a:pt x="587276" y="547769"/>
                </a:lnTo>
                <a:lnTo>
                  <a:pt x="0" y="547769"/>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13" name="Freeform 13"/>
          <p:cNvSpPr/>
          <p:nvPr/>
        </p:nvSpPr>
        <p:spPr>
          <a:xfrm>
            <a:off x="9939918" y="697028"/>
            <a:ext cx="548836" cy="587276"/>
          </a:xfrm>
          <a:custGeom>
            <a:avLst/>
            <a:gdLst/>
            <a:ahLst/>
            <a:cxnLst/>
            <a:rect l="l" t="t" r="r" b="b"/>
            <a:pathLst>
              <a:path w="548836" h="587276">
                <a:moveTo>
                  <a:pt x="0" y="0"/>
                </a:moveTo>
                <a:lnTo>
                  <a:pt x="548836" y="0"/>
                </a:lnTo>
                <a:lnTo>
                  <a:pt x="548836" y="587276"/>
                </a:lnTo>
                <a:lnTo>
                  <a:pt x="0" y="587276"/>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4" name="Freeform 14"/>
          <p:cNvSpPr/>
          <p:nvPr/>
        </p:nvSpPr>
        <p:spPr>
          <a:xfrm>
            <a:off x="10735167" y="716781"/>
            <a:ext cx="587276" cy="547769"/>
          </a:xfrm>
          <a:custGeom>
            <a:avLst/>
            <a:gdLst/>
            <a:ahLst/>
            <a:cxnLst/>
            <a:rect l="l" t="t" r="r" b="b"/>
            <a:pathLst>
              <a:path w="587276" h="547769">
                <a:moveTo>
                  <a:pt x="0" y="0"/>
                </a:moveTo>
                <a:lnTo>
                  <a:pt x="587277" y="0"/>
                </a:lnTo>
                <a:lnTo>
                  <a:pt x="587277" y="547769"/>
                </a:lnTo>
                <a:lnTo>
                  <a:pt x="0" y="54776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5" name="Freeform 15"/>
          <p:cNvSpPr/>
          <p:nvPr/>
        </p:nvSpPr>
        <p:spPr>
          <a:xfrm>
            <a:off x="-337725"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6" name="Freeform 16"/>
          <p:cNvSpPr/>
          <p:nvPr/>
        </p:nvSpPr>
        <p:spPr>
          <a:xfrm>
            <a:off x="1992632" y="8857429"/>
            <a:ext cx="2913900" cy="847680"/>
          </a:xfrm>
          <a:custGeom>
            <a:avLst/>
            <a:gdLst/>
            <a:ahLst/>
            <a:cxnLst/>
            <a:rect l="l" t="t" r="r" b="b"/>
            <a:pathLst>
              <a:path w="2913900" h="847680">
                <a:moveTo>
                  <a:pt x="0" y="0"/>
                </a:moveTo>
                <a:lnTo>
                  <a:pt x="2913900" y="0"/>
                </a:lnTo>
                <a:lnTo>
                  <a:pt x="2913900" y="847680"/>
                </a:lnTo>
                <a:lnTo>
                  <a:pt x="0" y="84768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17" name="Freeform 17"/>
          <p:cNvSpPr/>
          <p:nvPr/>
        </p:nvSpPr>
        <p:spPr>
          <a:xfrm>
            <a:off x="8467052" y="736535"/>
            <a:ext cx="702268" cy="547769"/>
          </a:xfrm>
          <a:custGeom>
            <a:avLst/>
            <a:gdLst/>
            <a:ahLst/>
            <a:cxnLst/>
            <a:rect l="l" t="t" r="r" b="b"/>
            <a:pathLst>
              <a:path w="702268" h="547769">
                <a:moveTo>
                  <a:pt x="0" y="0"/>
                </a:moveTo>
                <a:lnTo>
                  <a:pt x="702268" y="0"/>
                </a:lnTo>
                <a:lnTo>
                  <a:pt x="702268" y="547769"/>
                </a:lnTo>
                <a:lnTo>
                  <a:pt x="0" y="547769"/>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8" name="Freeform 18"/>
          <p:cNvSpPr/>
          <p:nvPr/>
        </p:nvSpPr>
        <p:spPr>
          <a:xfrm>
            <a:off x="675294" y="697028"/>
            <a:ext cx="1738558" cy="717550"/>
          </a:xfrm>
          <a:custGeom>
            <a:avLst/>
            <a:gdLst/>
            <a:ahLst/>
            <a:cxnLst/>
            <a:rect l="l" t="t" r="r" b="b"/>
            <a:pathLst>
              <a:path w="1738558" h="717550">
                <a:moveTo>
                  <a:pt x="0" y="0"/>
                </a:moveTo>
                <a:lnTo>
                  <a:pt x="1738558" y="0"/>
                </a:lnTo>
                <a:lnTo>
                  <a:pt x="1738558" y="717550"/>
                </a:lnTo>
                <a:lnTo>
                  <a:pt x="0" y="717550"/>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pic>
        <p:nvPicPr>
          <p:cNvPr id="19" name="Picture 19"/>
          <p:cNvPicPr>
            <a:picLocks noChangeAspect="1"/>
          </p:cNvPicPr>
          <p:nvPr/>
        </p:nvPicPr>
        <p:blipFill>
          <a:blip r:embed="rId24"/>
          <a:srcRect/>
          <a:stretch>
            <a:fillRect/>
          </a:stretch>
        </p:blipFill>
        <p:spPr>
          <a:xfrm>
            <a:off x="4751254" y="6789831"/>
            <a:ext cx="971251" cy="1103694"/>
          </a:xfrm>
          <a:prstGeom prst="rect">
            <a:avLst/>
          </a:prstGeom>
        </p:spPr>
      </p:pic>
      <p:pic>
        <p:nvPicPr>
          <p:cNvPr id="20" name="Picture 20"/>
          <p:cNvPicPr>
            <a:picLocks noChangeAspect="1"/>
          </p:cNvPicPr>
          <p:nvPr/>
        </p:nvPicPr>
        <p:blipFill>
          <a:blip r:embed="rId25"/>
          <a:srcRect/>
          <a:stretch>
            <a:fillRect/>
          </a:stretch>
        </p:blipFill>
        <p:spPr>
          <a:xfrm>
            <a:off x="11868886" y="6773499"/>
            <a:ext cx="1003961" cy="1120026"/>
          </a:xfrm>
          <a:prstGeom prst="rect">
            <a:avLst/>
          </a:prstGeom>
        </p:spPr>
      </p:pic>
      <p:sp>
        <p:nvSpPr>
          <p:cNvPr id="21" name="TextBox 21"/>
          <p:cNvSpPr txBox="1"/>
          <p:nvPr/>
        </p:nvSpPr>
        <p:spPr>
          <a:xfrm>
            <a:off x="2719050" y="2443961"/>
            <a:ext cx="12849901" cy="2496186"/>
          </a:xfrm>
          <a:prstGeom prst="rect">
            <a:avLst/>
          </a:prstGeom>
        </p:spPr>
        <p:txBody>
          <a:bodyPr lIns="0" tIns="0" rIns="0" bIns="0" rtlCol="0" anchor="t">
            <a:spAutoFit/>
          </a:bodyPr>
          <a:lstStyle/>
          <a:p>
            <a:pPr algn="ctr">
              <a:lnSpc>
                <a:spcPts val="9520"/>
              </a:lnSpc>
            </a:pPr>
            <a:r>
              <a:rPr lang="en-US" sz="8500">
                <a:solidFill>
                  <a:srgbClr val="FF63D8"/>
                </a:solidFill>
                <a:latin typeface="Arcade Gamer"/>
                <a:ea typeface="Arcade Gamer"/>
                <a:cs typeface="Arcade Gamer"/>
                <a:sym typeface="Arcade Gamer"/>
              </a:rPr>
              <a:t>SCRIPTING AND PLUGINS</a:t>
            </a:r>
          </a:p>
        </p:txBody>
      </p:sp>
      <p:pic>
        <p:nvPicPr>
          <p:cNvPr id="22" name="Picture 22"/>
          <p:cNvPicPr>
            <a:picLocks noChangeAspect="1"/>
          </p:cNvPicPr>
          <p:nvPr/>
        </p:nvPicPr>
        <p:blipFill>
          <a:blip r:embed="rId26"/>
          <a:srcRect/>
          <a:stretch>
            <a:fillRect/>
          </a:stretch>
        </p:blipFill>
        <p:spPr>
          <a:xfrm>
            <a:off x="2719050" y="2222014"/>
            <a:ext cx="517579" cy="539145"/>
          </a:xfrm>
          <a:prstGeom prst="rect">
            <a:avLst/>
          </a:prstGeom>
        </p:spPr>
      </p:pic>
      <p:pic>
        <p:nvPicPr>
          <p:cNvPr id="23" name="Picture 23"/>
          <p:cNvPicPr>
            <a:picLocks noChangeAspect="1"/>
          </p:cNvPicPr>
          <p:nvPr/>
        </p:nvPicPr>
        <p:blipFill>
          <a:blip r:embed="rId26"/>
          <a:srcRect/>
          <a:stretch>
            <a:fillRect/>
          </a:stretch>
        </p:blipFill>
        <p:spPr>
          <a:xfrm>
            <a:off x="15104488" y="2491586"/>
            <a:ext cx="517579" cy="539145"/>
          </a:xfrm>
          <a:prstGeom prst="rect">
            <a:avLst/>
          </a:prstGeom>
        </p:spPr>
      </p:pic>
      <p:sp>
        <p:nvSpPr>
          <p:cNvPr id="24" name="Freeform 24"/>
          <p:cNvSpPr/>
          <p:nvPr/>
        </p:nvSpPr>
        <p:spPr>
          <a:xfrm>
            <a:off x="2098480" y="6789831"/>
            <a:ext cx="843782" cy="662098"/>
          </a:xfrm>
          <a:custGeom>
            <a:avLst/>
            <a:gdLst/>
            <a:ahLst/>
            <a:cxnLst/>
            <a:rect l="l" t="t" r="r" b="b"/>
            <a:pathLst>
              <a:path w="843782" h="662098">
                <a:moveTo>
                  <a:pt x="0" y="0"/>
                </a:moveTo>
                <a:lnTo>
                  <a:pt x="843781" y="0"/>
                </a:lnTo>
                <a:lnTo>
                  <a:pt x="843781"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5" name="Freeform 25"/>
          <p:cNvSpPr/>
          <p:nvPr/>
        </p:nvSpPr>
        <p:spPr>
          <a:xfrm>
            <a:off x="1028700"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6" name="Freeform 26"/>
          <p:cNvSpPr/>
          <p:nvPr/>
        </p:nvSpPr>
        <p:spPr>
          <a:xfrm>
            <a:off x="14682597" y="6773499"/>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7">
              <a:extLst>
                <a:ext uri="{96DAC541-7B7A-43D3-8B79-37D633B846F1}">
                  <asvg:svgBlip xmlns:asvg="http://schemas.microsoft.com/office/drawing/2016/SVG/main" r:embed="rId28"/>
                </a:ext>
              </a:extLst>
            </a:blip>
            <a:stretch>
              <a:fillRect r="-419968"/>
            </a:stretch>
          </a:blipFill>
        </p:spPr>
        <p:txBody>
          <a:bodyPr/>
          <a:lstStyle/>
          <a:p>
            <a:endParaRPr lang="en-US"/>
          </a:p>
        </p:txBody>
      </p:sp>
      <p:sp>
        <p:nvSpPr>
          <p:cNvPr id="27" name="Freeform 27"/>
          <p:cNvSpPr/>
          <p:nvPr/>
        </p:nvSpPr>
        <p:spPr>
          <a:xfrm>
            <a:off x="16415518" y="4647198"/>
            <a:ext cx="843782" cy="662098"/>
          </a:xfrm>
          <a:custGeom>
            <a:avLst/>
            <a:gdLst/>
            <a:ahLst/>
            <a:cxnLst/>
            <a:rect l="l" t="t" r="r" b="b"/>
            <a:pathLst>
              <a:path w="843782" h="662098">
                <a:moveTo>
                  <a:pt x="0" y="0"/>
                </a:moveTo>
                <a:lnTo>
                  <a:pt x="843782" y="0"/>
                </a:lnTo>
                <a:lnTo>
                  <a:pt x="843782" y="662098"/>
                </a:lnTo>
                <a:lnTo>
                  <a:pt x="0" y="662098"/>
                </a:lnTo>
                <a:lnTo>
                  <a:pt x="0" y="0"/>
                </a:lnTo>
                <a:close/>
              </a:path>
            </a:pathLst>
          </a:custGeom>
          <a:blipFill>
            <a:blip r:embed="rId29">
              <a:extLst>
                <a:ext uri="{96DAC541-7B7A-43D3-8B79-37D633B846F1}">
                  <asvg:svgBlip xmlns:asvg="http://schemas.microsoft.com/office/drawing/2016/SVG/main" r:embed="rId30"/>
                </a:ext>
              </a:extLst>
            </a:blip>
            <a:stretch>
              <a:fillRect r="-419968"/>
            </a:stretch>
          </a:blipFill>
        </p:spPr>
        <p:txBody>
          <a:bodyPr/>
          <a:lstStyle/>
          <a:p>
            <a:endParaRPr lang="en-US"/>
          </a:p>
        </p:txBody>
      </p:sp>
      <p:sp>
        <p:nvSpPr>
          <p:cNvPr id="28" name="Freeform 28"/>
          <p:cNvSpPr/>
          <p:nvPr/>
        </p:nvSpPr>
        <p:spPr>
          <a:xfrm>
            <a:off x="2298984" y="6844147"/>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29" name="Freeform 29"/>
          <p:cNvSpPr/>
          <p:nvPr/>
        </p:nvSpPr>
        <p:spPr>
          <a:xfrm>
            <a:off x="14882622" y="6827814"/>
            <a:ext cx="442773" cy="553467"/>
          </a:xfrm>
          <a:custGeom>
            <a:avLst/>
            <a:gdLst/>
            <a:ahLst/>
            <a:cxnLst/>
            <a:rect l="l" t="t" r="r" b="b"/>
            <a:pathLst>
              <a:path w="442773" h="553467">
                <a:moveTo>
                  <a:pt x="0" y="0"/>
                </a:moveTo>
                <a:lnTo>
                  <a:pt x="442774" y="0"/>
                </a:lnTo>
                <a:lnTo>
                  <a:pt x="442774" y="553467"/>
                </a:lnTo>
                <a:lnTo>
                  <a:pt x="0" y="553467"/>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0" name="Freeform 30"/>
          <p:cNvSpPr/>
          <p:nvPr/>
        </p:nvSpPr>
        <p:spPr>
          <a:xfrm>
            <a:off x="1229204" y="4701514"/>
            <a:ext cx="442773" cy="553467"/>
          </a:xfrm>
          <a:custGeom>
            <a:avLst/>
            <a:gdLst/>
            <a:ahLst/>
            <a:cxnLst/>
            <a:rect l="l" t="t" r="r" b="b"/>
            <a:pathLst>
              <a:path w="442773" h="553467">
                <a:moveTo>
                  <a:pt x="0" y="0"/>
                </a:moveTo>
                <a:lnTo>
                  <a:pt x="442773" y="0"/>
                </a:lnTo>
                <a:lnTo>
                  <a:pt x="442773"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1" name="Freeform 31"/>
          <p:cNvSpPr/>
          <p:nvPr/>
        </p:nvSpPr>
        <p:spPr>
          <a:xfrm>
            <a:off x="16616700" y="4701514"/>
            <a:ext cx="442773" cy="553467"/>
          </a:xfrm>
          <a:custGeom>
            <a:avLst/>
            <a:gdLst/>
            <a:ahLst/>
            <a:cxnLst/>
            <a:rect l="l" t="t" r="r" b="b"/>
            <a:pathLst>
              <a:path w="442773" h="553467">
                <a:moveTo>
                  <a:pt x="0" y="0"/>
                </a:moveTo>
                <a:lnTo>
                  <a:pt x="442774" y="0"/>
                </a:lnTo>
                <a:lnTo>
                  <a:pt x="442774" y="553466"/>
                </a:lnTo>
                <a:lnTo>
                  <a:pt x="0" y="553466"/>
                </a:lnTo>
                <a:lnTo>
                  <a:pt x="0" y="0"/>
                </a:lnTo>
                <a:close/>
              </a:path>
            </a:pathLst>
          </a:custGeom>
          <a:blipFill>
            <a:blip r:embed="rId31">
              <a:extLst>
                <a:ext uri="{96DAC541-7B7A-43D3-8B79-37D633B846F1}">
                  <asvg:svgBlip xmlns:asvg="http://schemas.microsoft.com/office/drawing/2016/SVG/main" r:embed="rId32"/>
                </a:ext>
              </a:extLst>
            </a:blip>
            <a:stretch>
              <a:fillRect/>
            </a:stretch>
          </a:blipFill>
        </p:spPr>
        <p:txBody>
          <a:bodyPr/>
          <a:lstStyle/>
          <a:p>
            <a:endParaRPr lang="en-US"/>
          </a:p>
        </p:txBody>
      </p:sp>
      <p:sp>
        <p:nvSpPr>
          <p:cNvPr id="32" name="Freeform 32"/>
          <p:cNvSpPr/>
          <p:nvPr/>
        </p:nvSpPr>
        <p:spPr>
          <a:xfrm flipH="1">
            <a:off x="14621255" y="6205320"/>
            <a:ext cx="966466" cy="568179"/>
          </a:xfrm>
          <a:custGeom>
            <a:avLst/>
            <a:gdLst/>
            <a:ahLst/>
            <a:cxnLst/>
            <a:rect l="l" t="t" r="r" b="b"/>
            <a:pathLst>
              <a:path w="966466" h="568179">
                <a:moveTo>
                  <a:pt x="966466" y="0"/>
                </a:moveTo>
                <a:lnTo>
                  <a:pt x="0" y="0"/>
                </a:lnTo>
                <a:lnTo>
                  <a:pt x="0" y="568179"/>
                </a:lnTo>
                <a:lnTo>
                  <a:pt x="966466" y="568179"/>
                </a:lnTo>
                <a:lnTo>
                  <a:pt x="966466" y="0"/>
                </a:lnTo>
                <a:close/>
              </a:path>
            </a:pathLst>
          </a:custGeom>
          <a:blipFill>
            <a:blip r:embed="rId33">
              <a:extLst>
                <a:ext uri="{96DAC541-7B7A-43D3-8B79-37D633B846F1}">
                  <asvg:svgBlip xmlns:asvg="http://schemas.microsoft.com/office/drawing/2016/SVG/main" r:embed="rId34"/>
                </a:ext>
              </a:extLst>
            </a:blip>
            <a:stretch>
              <a:fillRect b="-10100"/>
            </a:stretch>
          </a:blipFill>
        </p:spPr>
        <p:txBody>
          <a:bodyPr/>
          <a:lstStyle/>
          <a:p>
            <a:endParaRPr lang="en-US"/>
          </a:p>
        </p:txBody>
      </p:sp>
      <p:sp>
        <p:nvSpPr>
          <p:cNvPr id="33" name="Freeform 33"/>
          <p:cNvSpPr/>
          <p:nvPr/>
        </p:nvSpPr>
        <p:spPr>
          <a:xfrm>
            <a:off x="1028700" y="3684108"/>
            <a:ext cx="843782" cy="963090"/>
          </a:xfrm>
          <a:custGeom>
            <a:avLst/>
            <a:gdLst/>
            <a:ahLst/>
            <a:cxnLst/>
            <a:rect l="l" t="t" r="r" b="b"/>
            <a:pathLst>
              <a:path w="843782" h="963090">
                <a:moveTo>
                  <a:pt x="0" y="0"/>
                </a:moveTo>
                <a:lnTo>
                  <a:pt x="843782" y="0"/>
                </a:lnTo>
                <a:lnTo>
                  <a:pt x="843782" y="963090"/>
                </a:lnTo>
                <a:lnTo>
                  <a:pt x="0" y="963090"/>
                </a:lnTo>
                <a:lnTo>
                  <a:pt x="0" y="0"/>
                </a:lnTo>
                <a:close/>
              </a:path>
            </a:pathLst>
          </a:custGeom>
          <a:blipFill>
            <a:blip r:embed="rId35">
              <a:extLst>
                <a:ext uri="{96DAC541-7B7A-43D3-8B79-37D633B846F1}">
                  <asvg:svgBlip xmlns:asvg="http://schemas.microsoft.com/office/drawing/2016/SVG/main" r:embed="rId36"/>
                </a:ext>
              </a:extLst>
            </a:blip>
            <a:stretch>
              <a:fillRect b="-4299"/>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714</TotalTime>
  <Words>1936</Words>
  <Application>Microsoft Macintosh PowerPoint</Application>
  <PresentationFormat>Custom</PresentationFormat>
  <Paragraphs>402</Paragraphs>
  <Slides>60</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Calibri</vt:lpstr>
      <vt:lpstr>Arcade Gamer</vt:lpstr>
      <vt:lpstr>Arial</vt:lpstr>
      <vt:lpstr>Canva Sans Bold</vt:lpstr>
      <vt:lpstr>Disket Mono</vt:lpstr>
      <vt:lpstr>Garet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BSides Boulder</dc:title>
  <cp:lastModifiedBy>Jacob Latonis</cp:lastModifiedBy>
  <cp:revision>13</cp:revision>
  <dcterms:created xsi:type="dcterms:W3CDTF">2006-08-16T00:00:00Z</dcterms:created>
  <dcterms:modified xsi:type="dcterms:W3CDTF">2024-09-13T14:57:31Z</dcterms:modified>
  <dc:identifier>DAGCaWVsBD0</dc:identifier>
</cp:coreProperties>
</file>